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586" r:id="rId3"/>
    <p:sldId id="588" r:id="rId4"/>
    <p:sldId id="587" r:id="rId5"/>
    <p:sldId id="589" r:id="rId6"/>
    <p:sldId id="264" r:id="rId7"/>
    <p:sldId id="582" r:id="rId8"/>
    <p:sldId id="598" r:id="rId9"/>
    <p:sldId id="268" r:id="rId10"/>
    <p:sldId id="585" r:id="rId11"/>
    <p:sldId id="553" r:id="rId12"/>
    <p:sldId id="289" r:id="rId13"/>
    <p:sldId id="591" r:id="rId14"/>
    <p:sldId id="290" r:id="rId15"/>
    <p:sldId id="595" r:id="rId16"/>
    <p:sldId id="590" r:id="rId17"/>
    <p:sldId id="291" r:id="rId18"/>
    <p:sldId id="334" r:id="rId19"/>
    <p:sldId id="335" r:id="rId20"/>
    <p:sldId id="275" r:id="rId21"/>
    <p:sldId id="299" r:id="rId22"/>
    <p:sldId id="337" r:id="rId23"/>
    <p:sldId id="262" r:id="rId24"/>
    <p:sldId id="259" r:id="rId25"/>
    <p:sldId id="338" r:id="rId26"/>
    <p:sldId id="300" r:id="rId27"/>
    <p:sldId id="321" r:id="rId28"/>
    <p:sldId id="297" r:id="rId29"/>
    <p:sldId id="327" r:id="rId30"/>
    <p:sldId id="592" r:id="rId31"/>
    <p:sldId id="339" r:id="rId32"/>
    <p:sldId id="265" r:id="rId33"/>
    <p:sldId id="593" r:id="rId34"/>
    <p:sldId id="594" r:id="rId35"/>
    <p:sldId id="596"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showGuides="1">
      <p:cViewPr>
        <p:scale>
          <a:sx n="87" d="100"/>
          <a:sy n="87" d="100"/>
        </p:scale>
        <p:origin x="76" y="4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EB762C-1685-4DFF-BC8D-19D3B0FA00C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endParaRPr lang="fr-BE"/>
          </a:p>
        </p:txBody>
      </p:sp>
      <p:sp>
        <p:nvSpPr>
          <p:cNvPr id="3" name="Date Placeholder 2">
            <a:extLst>
              <a:ext uri="{FF2B5EF4-FFF2-40B4-BE49-F238E27FC236}">
                <a16:creationId xmlns:a16="http://schemas.microsoft.com/office/drawing/2014/main" id="{2C9C6B38-90A3-41DE-AD67-EEF7C48E4B7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fld id="{72C32E9A-940E-4DBA-9C00-665D1649C46C}" type="datetime1">
              <a:rPr lang="fr-BE"/>
              <a:pPr lvl="0"/>
              <a:t>26-01-19</a:t>
            </a:fld>
            <a:endParaRPr lang="fr-BE"/>
          </a:p>
        </p:txBody>
      </p:sp>
      <p:sp>
        <p:nvSpPr>
          <p:cNvPr id="4" name="Slide Image Placeholder 3">
            <a:extLst>
              <a:ext uri="{FF2B5EF4-FFF2-40B4-BE49-F238E27FC236}">
                <a16:creationId xmlns:a16="http://schemas.microsoft.com/office/drawing/2014/main" id="{A877885D-6FA0-40D5-80DA-7678C5D0D03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8A4C1E0-4C75-4A49-B708-1D8E607090E6}"/>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a:extLst>
              <a:ext uri="{FF2B5EF4-FFF2-40B4-BE49-F238E27FC236}">
                <a16:creationId xmlns:a16="http://schemas.microsoft.com/office/drawing/2014/main" id="{A04457B4-6C86-497F-BA72-0C7C5F451787}"/>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endParaRPr lang="fr-BE"/>
          </a:p>
        </p:txBody>
      </p:sp>
      <p:sp>
        <p:nvSpPr>
          <p:cNvPr id="7" name="Slide Number Placeholder 6">
            <a:extLst>
              <a:ext uri="{FF2B5EF4-FFF2-40B4-BE49-F238E27FC236}">
                <a16:creationId xmlns:a16="http://schemas.microsoft.com/office/drawing/2014/main" id="{036E187F-41A3-4434-BB85-6078ED5D95C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000000"/>
                </a:solidFill>
                <a:uFillTx/>
                <a:latin typeface="Calibri"/>
              </a:defRPr>
            </a:lvl1pPr>
          </a:lstStyle>
          <a:p>
            <a:pPr lvl="0"/>
            <a:fld id="{78D3A6E5-4DA8-405E-AD94-81B4A6C2FE35}" type="slidenum">
              <a:t>‹#›</a:t>
            </a:fld>
            <a:endParaRPr lang="fr-BE"/>
          </a:p>
        </p:txBody>
      </p:sp>
    </p:spTree>
    <p:extLst>
      <p:ext uri="{BB962C8B-B14F-4D97-AF65-F5344CB8AC3E}">
        <p14:creationId xmlns:p14="http://schemas.microsoft.com/office/powerpoint/2010/main" val="106930053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7199EF5-E31C-4323-82B3-54BC5F65FDA6}"/>
              </a:ext>
            </a:extLst>
          </p:cNvPr>
          <p:cNvSpPr>
            <a:spLocks noGrp="1" noRot="1" noChangeAspect="1"/>
          </p:cNvSpPr>
          <p:nvPr>
            <p:ph type="sldImg"/>
          </p:nvPr>
        </p:nvSpPr>
        <p:spPr>
          <a:xfrm>
            <a:off x="685800" y="1143000"/>
            <a:ext cx="5486400" cy="3086100"/>
          </a:xfrm>
        </p:spPr>
      </p:sp>
      <p:sp>
        <p:nvSpPr>
          <p:cNvPr id="3" name="2 Marcador de notas">
            <a:extLst>
              <a:ext uri="{FF2B5EF4-FFF2-40B4-BE49-F238E27FC236}">
                <a16:creationId xmlns:a16="http://schemas.microsoft.com/office/drawing/2014/main" id="{1FD91366-32B2-4578-B207-07406563C2F1}"/>
              </a:ext>
            </a:extLst>
          </p:cNvPr>
          <p:cNvSpPr txBox="1">
            <a:spLocks noGrp="1"/>
          </p:cNvSpPr>
          <p:nvPr>
            <p:ph type="body" sz="quarter" idx="1"/>
          </p:nvPr>
        </p:nvSpPr>
        <p:spPr/>
        <p:txBody>
          <a:bodyPr/>
          <a:lstStyle/>
          <a:p>
            <a:pPr lvl="0"/>
            <a:r>
              <a:rPr lang="es-ES" sz="1100">
                <a:latin typeface="Arial" pitchFamily="34"/>
                <a:cs typeface="Arial" pitchFamily="34"/>
              </a:rPr>
              <a:t>El </a:t>
            </a:r>
            <a:r>
              <a:rPr lang="es-ES" sz="1100" b="1">
                <a:latin typeface="Arial" pitchFamily="34"/>
                <a:cs typeface="Arial" pitchFamily="34"/>
              </a:rPr>
              <a:t>asentamiento de la población no ha sido un proceso homogéneo en el espacio y en el tiempo</a:t>
            </a:r>
            <a:r>
              <a:rPr lang="es-ES" sz="1100">
                <a:latin typeface="Arial" pitchFamily="34"/>
                <a:cs typeface="Arial" pitchFamily="34"/>
              </a:rPr>
              <a:t>. Se ha producido una ocupación diferenciada, caracterizada por la existencia de polos de atracción de población, en las ciudades grandes e intermedias, desde una perspectiva histórica conviene señalar diferentes etapas, que marcarán estos movimientos, la evolución y, en gran parte, la distribución actual de la población en nuestro país. </a:t>
            </a:r>
          </a:p>
          <a:p>
            <a:pPr lvl="0"/>
            <a:endParaRPr lang="es-ES" sz="1100">
              <a:latin typeface="Arial" pitchFamily="34"/>
              <a:cs typeface="Arial" pitchFamily="34"/>
            </a:endParaRPr>
          </a:p>
          <a:p>
            <a:pPr lvl="0"/>
            <a:r>
              <a:rPr lang="es-ES" sz="1100">
                <a:latin typeface="Arial" pitchFamily="34"/>
                <a:cs typeface="Arial" pitchFamily="34"/>
              </a:rPr>
              <a:t>1º Etapa: A comienzos del siglo XX, se inicia un fuerte crecimiento de la urbanización en el conjunto del país</a:t>
            </a:r>
          </a:p>
          <a:p>
            <a:pPr lvl="0"/>
            <a:r>
              <a:rPr lang="es-ES" sz="1100">
                <a:latin typeface="Arial" pitchFamily="34"/>
                <a:cs typeface="Arial" pitchFamily="34"/>
              </a:rPr>
              <a:t>2º Etapa; entre 1931 y 1950, la población se asienta en el territorio y se registra un marcado crecimiento vegetativo en las áreas rurales. </a:t>
            </a:r>
          </a:p>
          <a:p>
            <a:pPr lvl="0"/>
            <a:r>
              <a:rPr lang="es-ES" sz="1100">
                <a:latin typeface="Arial" pitchFamily="34"/>
                <a:cs typeface="Arial" pitchFamily="34"/>
              </a:rPr>
              <a:t>3º etapa; a partir de 1950 y hasta finales de los setenta, se da la mayor intensidad de flujos migratorios del campo a la ciudad, así como una notable emigración al extranjero, con importantes contingentes de población atraídos por las oportunidades urbanas, motivando un </a:t>
            </a:r>
            <a:r>
              <a:rPr lang="es-ES" sz="1100" b="1">
                <a:latin typeface="Arial" pitchFamily="34"/>
                <a:cs typeface="Arial" pitchFamily="34"/>
              </a:rPr>
              <a:t>gran éxodo rural</a:t>
            </a:r>
            <a:r>
              <a:rPr lang="es-ES" sz="1100">
                <a:latin typeface="Arial" pitchFamily="34"/>
                <a:cs typeface="Arial" pitchFamily="34"/>
              </a:rPr>
              <a:t>. </a:t>
            </a:r>
          </a:p>
          <a:p>
            <a:pPr lvl="0"/>
            <a:r>
              <a:rPr lang="es-ES" sz="1100">
                <a:latin typeface="Arial" pitchFamily="34"/>
                <a:cs typeface="Arial" pitchFamily="34"/>
              </a:rPr>
              <a:t>En ese período, un 81% de los municipios perdió población; un 45% de la población en 1951 se vio involucrada en esas pérdidas en una superficie de casi el 80% del territorio español, aunque esas cifras se sitúan o superan el 90% de municipios afectados en regiones como Aragón, Castilla-La Mancha, Castilla y León, Extremadura o La Rioja. </a:t>
            </a:r>
          </a:p>
          <a:p>
            <a:pPr lvl="0"/>
            <a:endParaRPr lang="es-ES" sz="1100">
              <a:latin typeface="Arial" pitchFamily="34"/>
              <a:cs typeface="Arial" pitchFamily="34"/>
            </a:endParaRPr>
          </a:p>
          <a:p>
            <a:pPr lvl="0"/>
            <a:r>
              <a:rPr lang="es-ES" sz="1100">
                <a:latin typeface="Arial" pitchFamily="34"/>
                <a:cs typeface="Arial" pitchFamily="34"/>
              </a:rPr>
              <a:t>Por el contrario, el intenso proceso de urbanización en las regiones metropolitanas de Madrid y Barcelona, una franja estrecha del litoral mediterráneo, áreas insulares y espacios dispersos del valle del Guadalquivir, el País Vasco y el Valle del Ebro, así como diferentes capitales de provincia del interior, constituyen el reverso de esa despoblación.</a:t>
            </a:r>
          </a:p>
          <a:p>
            <a:pPr lvl="0"/>
            <a:endParaRPr lang="es-ES" sz="1100">
              <a:latin typeface="Arial" pitchFamily="34"/>
              <a:cs typeface="Arial" pitchFamily="34"/>
            </a:endParaRPr>
          </a:p>
          <a:p>
            <a:pPr lvl="0"/>
            <a:r>
              <a:rPr lang="es-ES" sz="1100">
                <a:latin typeface="Arial" pitchFamily="34"/>
                <a:cs typeface="Arial" pitchFamily="34"/>
              </a:rPr>
              <a:t>4ºetapa. </a:t>
            </a:r>
            <a:r>
              <a:rPr lang="es-ES">
                <a:latin typeface="Arial" pitchFamily="34"/>
                <a:cs typeface="Arial" pitchFamily="34"/>
              </a:rPr>
              <a:t>Así, en los últimos años se han producido </a:t>
            </a:r>
            <a:r>
              <a:rPr lang="es-ES" b="1">
                <a:latin typeface="Arial" pitchFamily="34"/>
                <a:cs typeface="Arial" pitchFamily="34"/>
              </a:rPr>
              <a:t>cambios sustantivos en las causas demográficas implicadas en los procesos de despoblación rural. </a:t>
            </a:r>
            <a:r>
              <a:rPr lang="es-ES">
                <a:latin typeface="Arial" pitchFamily="34"/>
                <a:cs typeface="Arial" pitchFamily="34"/>
              </a:rPr>
              <a:t>Antes de la década de los noventa del siglo XX </a:t>
            </a:r>
            <a:r>
              <a:rPr lang="es-ES" b="1">
                <a:latin typeface="Arial" pitchFamily="34"/>
                <a:cs typeface="Arial" pitchFamily="34"/>
              </a:rPr>
              <a:t>el mecanismo determinante de la despoblación era la emigración a las grandes ciudades y capitales de provincia</a:t>
            </a:r>
            <a:r>
              <a:rPr lang="es-ES">
                <a:latin typeface="Arial" pitchFamily="34"/>
                <a:cs typeface="Arial" pitchFamily="34"/>
              </a:rPr>
              <a:t>, en la actualidad a este componente se </a:t>
            </a:r>
            <a:r>
              <a:rPr lang="es-ES" b="1">
                <a:latin typeface="Arial" pitchFamily="34"/>
                <a:cs typeface="Arial" pitchFamily="34"/>
              </a:rPr>
              <a:t>suman las pérdidas demográficas derivadas de la dinámica del crecimiento natural</a:t>
            </a:r>
            <a:r>
              <a:rPr lang="es-ES">
                <a:latin typeface="Arial" pitchFamily="34"/>
                <a:cs typeface="Arial" pitchFamily="34"/>
              </a:rPr>
              <a:t>: una natalidad muy baja y una mayor mortalidad, ambas asociadas a unas estructuras demográficas muy envejecidas, especialmente entre los municipios más pequeños.</a:t>
            </a:r>
          </a:p>
          <a:p>
            <a:pPr lvl="0"/>
            <a:endParaRPr lang="es-ES">
              <a:latin typeface="Arial" pitchFamily="34"/>
              <a:cs typeface="Arial" pitchFamily="34"/>
            </a:endParaRPr>
          </a:p>
          <a:p>
            <a:pPr lvl="0"/>
            <a:r>
              <a:rPr lang="es-ES"/>
              <a:t>Por otra parte, mientras las ciudades se han beneficiado profusamente del </a:t>
            </a:r>
            <a:r>
              <a:rPr lang="es-ES" b="1"/>
              <a:t>aporte inmigratorio</a:t>
            </a:r>
            <a:r>
              <a:rPr lang="es-ES"/>
              <a:t> exterior reciente, esta inmigración del exterior ha pasado de puntillas por la mayoría de las áreas rurales españolas. La llegada de inmigración tuvo efectos heterogéneos en estas zonas, en demasiados casos no destacados y, en muchas ocasiones, no duraderos. Por poner un ejemplo, el conjunto de municipios de 1.000 y menos habitantes solo ha captado el 1,85 por ciento de la inmigración exterior, un valor incluso menor del que representa su población en el conjunto de España, 3,1 por ciento.</a:t>
            </a:r>
          </a:p>
          <a:p>
            <a:pPr lvl="0"/>
            <a:endParaRPr lang="es-ES">
              <a:latin typeface="Arial" pitchFamily="34"/>
              <a:cs typeface="Arial" pitchFamily="34"/>
            </a:endParaRPr>
          </a:p>
        </p:txBody>
      </p:sp>
      <p:sp>
        <p:nvSpPr>
          <p:cNvPr id="4" name="3 Marcador de número de diapositiva">
            <a:extLst>
              <a:ext uri="{FF2B5EF4-FFF2-40B4-BE49-F238E27FC236}">
                <a16:creationId xmlns:a16="http://schemas.microsoft.com/office/drawing/2014/main" id="{44FAE395-E097-423A-971E-4DC7CA78CE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C2743F-3B8C-442C-8423-9A68D07CAD04}" type="slidenum">
              <a:t>6</a:t>
            </a:fld>
            <a:endParaRPr lang="da-DK"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AAAE7E-08BC-49FF-8D39-51A167EEB268}" type="slidenum">
              <a:rPr lang="en-GB" smtClean="0"/>
              <a:t>8</a:t>
            </a:fld>
            <a:endParaRPr lang="en-GB"/>
          </a:p>
        </p:txBody>
      </p:sp>
    </p:spTree>
    <p:extLst>
      <p:ext uri="{BB962C8B-B14F-4D97-AF65-F5344CB8AC3E}">
        <p14:creationId xmlns:p14="http://schemas.microsoft.com/office/powerpoint/2010/main" val="187932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AAAE7E-08BC-49FF-8D39-51A167EEB268}" type="slidenum">
              <a:rPr lang="en-GB" smtClean="0"/>
              <a:t>9</a:t>
            </a:fld>
            <a:endParaRPr lang="en-GB"/>
          </a:p>
        </p:txBody>
      </p:sp>
    </p:spTree>
    <p:extLst>
      <p:ext uri="{BB962C8B-B14F-4D97-AF65-F5344CB8AC3E}">
        <p14:creationId xmlns:p14="http://schemas.microsoft.com/office/powerpoint/2010/main" val="187932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03A9B12-C9EC-436B-90FA-0430D6A3FCEE}"/>
              </a:ext>
            </a:extLst>
          </p:cNvPr>
          <p:cNvSpPr>
            <a:spLocks noGrp="1" noRot="1" noChangeAspect="1"/>
          </p:cNvSpPr>
          <p:nvPr>
            <p:ph type="sldImg"/>
          </p:nvPr>
        </p:nvSpPr>
        <p:spPr>
          <a:xfrm>
            <a:off x="685800" y="1143000"/>
            <a:ext cx="5486400" cy="3086100"/>
          </a:xfrm>
        </p:spPr>
      </p:sp>
      <p:sp>
        <p:nvSpPr>
          <p:cNvPr id="3" name="Marcador de Posição de Notas 2">
            <a:extLst>
              <a:ext uri="{FF2B5EF4-FFF2-40B4-BE49-F238E27FC236}">
                <a16:creationId xmlns:a16="http://schemas.microsoft.com/office/drawing/2014/main" id="{23594D54-64D2-48B5-8A35-D885120DFA1A}"/>
              </a:ext>
            </a:extLst>
          </p:cNvPr>
          <p:cNvSpPr txBox="1">
            <a:spLocks noGrp="1"/>
          </p:cNvSpPr>
          <p:nvPr>
            <p:ph type="body" sz="quarter" idx="1"/>
          </p:nvPr>
        </p:nvSpPr>
        <p:spPr/>
        <p:txBody>
          <a:bodyPr/>
          <a:lstStyle/>
          <a:p>
            <a:endParaRPr lang="fr-BE"/>
          </a:p>
        </p:txBody>
      </p:sp>
      <p:sp>
        <p:nvSpPr>
          <p:cNvPr id="4" name="Marcador de Posição do Número do Diapositivo 3">
            <a:extLst>
              <a:ext uri="{FF2B5EF4-FFF2-40B4-BE49-F238E27FC236}">
                <a16:creationId xmlns:a16="http://schemas.microsoft.com/office/drawing/2014/main" id="{5BDEEC5C-358C-4D01-B994-290FB7158C4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3D53F7-BB6E-4ABB-A12D-EE04285C355E}" type="slidenum">
              <a:t>26</a:t>
            </a:fld>
            <a:endParaRPr lang="pt-PT"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2D9D1-DFD4-4D36-B72A-113E4EFCAB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fr-BE"/>
          </a:p>
        </p:txBody>
      </p:sp>
      <p:sp>
        <p:nvSpPr>
          <p:cNvPr id="3" name="Subtitle 2">
            <a:extLst>
              <a:ext uri="{FF2B5EF4-FFF2-40B4-BE49-F238E27FC236}">
                <a16:creationId xmlns:a16="http://schemas.microsoft.com/office/drawing/2014/main" id="{96543EE1-D4CE-4571-A121-1F619EA0AB0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fr-BE"/>
          </a:p>
        </p:txBody>
      </p:sp>
      <p:sp>
        <p:nvSpPr>
          <p:cNvPr id="4" name="Date Placeholder 3">
            <a:extLst>
              <a:ext uri="{FF2B5EF4-FFF2-40B4-BE49-F238E27FC236}">
                <a16:creationId xmlns:a16="http://schemas.microsoft.com/office/drawing/2014/main" id="{560AE79A-9048-40E1-9262-697DC3370AAE}"/>
              </a:ext>
            </a:extLst>
          </p:cNvPr>
          <p:cNvSpPr txBox="1">
            <a:spLocks noGrp="1"/>
          </p:cNvSpPr>
          <p:nvPr>
            <p:ph type="dt" sz="half" idx="7"/>
          </p:nvPr>
        </p:nvSpPr>
        <p:spPr/>
        <p:txBody>
          <a:bodyPr/>
          <a:lstStyle>
            <a:lvl1pPr>
              <a:defRPr/>
            </a:lvl1pPr>
          </a:lstStyle>
          <a:p>
            <a:pPr lvl="0"/>
            <a:fld id="{DD13B7D4-0910-48F6-BB0E-256140F493F3}" type="datetime1">
              <a:rPr lang="fr-BE"/>
              <a:pPr lvl="0"/>
              <a:t>26-01-19</a:t>
            </a:fld>
            <a:endParaRPr lang="fr-BE"/>
          </a:p>
        </p:txBody>
      </p:sp>
      <p:sp>
        <p:nvSpPr>
          <p:cNvPr id="5" name="Footer Placeholder 4">
            <a:extLst>
              <a:ext uri="{FF2B5EF4-FFF2-40B4-BE49-F238E27FC236}">
                <a16:creationId xmlns:a16="http://schemas.microsoft.com/office/drawing/2014/main" id="{89B1F4F3-F82B-4862-B580-71435EC1AAD4}"/>
              </a:ext>
            </a:extLst>
          </p:cNvPr>
          <p:cNvSpPr txBox="1">
            <a:spLocks noGrp="1"/>
          </p:cNvSpPr>
          <p:nvPr>
            <p:ph type="ftr" sz="quarter" idx="9"/>
          </p:nvPr>
        </p:nvSpPr>
        <p:spPr/>
        <p:txBody>
          <a:bodyPr/>
          <a:lstStyle>
            <a:lvl1pPr>
              <a:defRPr/>
            </a:lvl1pPr>
          </a:lstStyle>
          <a:p>
            <a:pPr lvl="0"/>
            <a:endParaRPr lang="fr-BE"/>
          </a:p>
        </p:txBody>
      </p:sp>
      <p:sp>
        <p:nvSpPr>
          <p:cNvPr id="6" name="Slide Number Placeholder 5">
            <a:extLst>
              <a:ext uri="{FF2B5EF4-FFF2-40B4-BE49-F238E27FC236}">
                <a16:creationId xmlns:a16="http://schemas.microsoft.com/office/drawing/2014/main" id="{D0F9B684-D77D-4280-A3C2-C0D8EF6A0532}"/>
              </a:ext>
            </a:extLst>
          </p:cNvPr>
          <p:cNvSpPr txBox="1">
            <a:spLocks noGrp="1"/>
          </p:cNvSpPr>
          <p:nvPr>
            <p:ph type="sldNum" sz="quarter" idx="8"/>
          </p:nvPr>
        </p:nvSpPr>
        <p:spPr/>
        <p:txBody>
          <a:bodyPr/>
          <a:lstStyle>
            <a:lvl1pPr>
              <a:defRPr/>
            </a:lvl1pPr>
          </a:lstStyle>
          <a:p>
            <a:pPr lvl="0"/>
            <a:fld id="{EDE6B592-4EF5-48D4-8FF1-FD0F903D49B5}" type="slidenum">
              <a:t>‹#›</a:t>
            </a:fld>
            <a:endParaRPr lang="fr-BE"/>
          </a:p>
        </p:txBody>
      </p:sp>
    </p:spTree>
    <p:extLst>
      <p:ext uri="{BB962C8B-B14F-4D97-AF65-F5344CB8AC3E}">
        <p14:creationId xmlns:p14="http://schemas.microsoft.com/office/powerpoint/2010/main" val="20391195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7884-5C8B-4B28-83EA-F7EB42A9733A}"/>
              </a:ext>
            </a:extLst>
          </p:cNvPr>
          <p:cNvSpPr txBox="1">
            <a:spLocks noGrp="1"/>
          </p:cNvSpPr>
          <p:nvPr>
            <p:ph type="title"/>
          </p:nvPr>
        </p:nvSpPr>
        <p:spPr/>
        <p:txBody>
          <a:bodyPr/>
          <a:lstStyle>
            <a:lvl1pPr>
              <a:defRPr/>
            </a:lvl1pPr>
          </a:lstStyle>
          <a:p>
            <a:pPr lvl="0"/>
            <a:r>
              <a:rPr lang="en-US"/>
              <a:t>Click to edit Master title style</a:t>
            </a:r>
            <a:endParaRPr lang="fr-BE"/>
          </a:p>
        </p:txBody>
      </p:sp>
      <p:sp>
        <p:nvSpPr>
          <p:cNvPr id="3" name="Vertical Text Placeholder 2">
            <a:extLst>
              <a:ext uri="{FF2B5EF4-FFF2-40B4-BE49-F238E27FC236}">
                <a16:creationId xmlns:a16="http://schemas.microsoft.com/office/drawing/2014/main" id="{E6A8F14A-D3E0-444A-BE8B-7E1B61FA408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B78DA4B6-7CE4-49FC-AFA0-FE4A6346AC8A}"/>
              </a:ext>
            </a:extLst>
          </p:cNvPr>
          <p:cNvSpPr txBox="1">
            <a:spLocks noGrp="1"/>
          </p:cNvSpPr>
          <p:nvPr>
            <p:ph type="dt" sz="half" idx="7"/>
          </p:nvPr>
        </p:nvSpPr>
        <p:spPr/>
        <p:txBody>
          <a:bodyPr/>
          <a:lstStyle>
            <a:lvl1pPr>
              <a:defRPr/>
            </a:lvl1pPr>
          </a:lstStyle>
          <a:p>
            <a:pPr lvl="0"/>
            <a:fld id="{B5D26741-4FF1-478D-BB76-79015F519B25}" type="datetime1">
              <a:rPr lang="fr-BE"/>
              <a:pPr lvl="0"/>
              <a:t>26-01-19</a:t>
            </a:fld>
            <a:endParaRPr lang="fr-BE"/>
          </a:p>
        </p:txBody>
      </p:sp>
      <p:sp>
        <p:nvSpPr>
          <p:cNvPr id="5" name="Footer Placeholder 4">
            <a:extLst>
              <a:ext uri="{FF2B5EF4-FFF2-40B4-BE49-F238E27FC236}">
                <a16:creationId xmlns:a16="http://schemas.microsoft.com/office/drawing/2014/main" id="{3233F0FD-51DA-4368-882E-6810B1E86068}"/>
              </a:ext>
            </a:extLst>
          </p:cNvPr>
          <p:cNvSpPr txBox="1">
            <a:spLocks noGrp="1"/>
          </p:cNvSpPr>
          <p:nvPr>
            <p:ph type="ftr" sz="quarter" idx="9"/>
          </p:nvPr>
        </p:nvSpPr>
        <p:spPr/>
        <p:txBody>
          <a:bodyPr/>
          <a:lstStyle>
            <a:lvl1pPr>
              <a:defRPr/>
            </a:lvl1pPr>
          </a:lstStyle>
          <a:p>
            <a:pPr lvl="0"/>
            <a:endParaRPr lang="fr-BE"/>
          </a:p>
        </p:txBody>
      </p:sp>
      <p:sp>
        <p:nvSpPr>
          <p:cNvPr id="6" name="Slide Number Placeholder 5">
            <a:extLst>
              <a:ext uri="{FF2B5EF4-FFF2-40B4-BE49-F238E27FC236}">
                <a16:creationId xmlns:a16="http://schemas.microsoft.com/office/drawing/2014/main" id="{18268A50-B816-44F6-A946-8F553DE54AE2}"/>
              </a:ext>
            </a:extLst>
          </p:cNvPr>
          <p:cNvSpPr txBox="1">
            <a:spLocks noGrp="1"/>
          </p:cNvSpPr>
          <p:nvPr>
            <p:ph type="sldNum" sz="quarter" idx="8"/>
          </p:nvPr>
        </p:nvSpPr>
        <p:spPr/>
        <p:txBody>
          <a:bodyPr/>
          <a:lstStyle>
            <a:lvl1pPr>
              <a:defRPr/>
            </a:lvl1pPr>
          </a:lstStyle>
          <a:p>
            <a:pPr lvl="0"/>
            <a:fld id="{BD856D8E-70FA-40FD-BD85-1D15B1BE5154}" type="slidenum">
              <a:t>‹#›</a:t>
            </a:fld>
            <a:endParaRPr lang="fr-BE"/>
          </a:p>
        </p:txBody>
      </p:sp>
    </p:spTree>
    <p:extLst>
      <p:ext uri="{BB962C8B-B14F-4D97-AF65-F5344CB8AC3E}">
        <p14:creationId xmlns:p14="http://schemas.microsoft.com/office/powerpoint/2010/main" val="228313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E0425-65C2-42F9-98C4-45C6CDFAF515}"/>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fr-BE"/>
          </a:p>
        </p:txBody>
      </p:sp>
      <p:sp>
        <p:nvSpPr>
          <p:cNvPr id="3" name="Vertical Text Placeholder 2">
            <a:extLst>
              <a:ext uri="{FF2B5EF4-FFF2-40B4-BE49-F238E27FC236}">
                <a16:creationId xmlns:a16="http://schemas.microsoft.com/office/drawing/2014/main" id="{8814BE54-22F3-4114-ADC8-79F243872A8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5A6C9788-BB9B-4076-BFD8-12A9F4194D64}"/>
              </a:ext>
            </a:extLst>
          </p:cNvPr>
          <p:cNvSpPr txBox="1">
            <a:spLocks noGrp="1"/>
          </p:cNvSpPr>
          <p:nvPr>
            <p:ph type="dt" sz="half" idx="7"/>
          </p:nvPr>
        </p:nvSpPr>
        <p:spPr/>
        <p:txBody>
          <a:bodyPr/>
          <a:lstStyle>
            <a:lvl1pPr>
              <a:defRPr/>
            </a:lvl1pPr>
          </a:lstStyle>
          <a:p>
            <a:pPr lvl="0"/>
            <a:fld id="{E924B1E2-3280-41F5-8FDD-F916FEB76B91}" type="datetime1">
              <a:rPr lang="fr-BE"/>
              <a:pPr lvl="0"/>
              <a:t>26-01-19</a:t>
            </a:fld>
            <a:endParaRPr lang="fr-BE"/>
          </a:p>
        </p:txBody>
      </p:sp>
      <p:sp>
        <p:nvSpPr>
          <p:cNvPr id="5" name="Footer Placeholder 4">
            <a:extLst>
              <a:ext uri="{FF2B5EF4-FFF2-40B4-BE49-F238E27FC236}">
                <a16:creationId xmlns:a16="http://schemas.microsoft.com/office/drawing/2014/main" id="{92CCDD8A-C5C3-478C-98FC-95727DA103BD}"/>
              </a:ext>
            </a:extLst>
          </p:cNvPr>
          <p:cNvSpPr txBox="1">
            <a:spLocks noGrp="1"/>
          </p:cNvSpPr>
          <p:nvPr>
            <p:ph type="ftr" sz="quarter" idx="9"/>
          </p:nvPr>
        </p:nvSpPr>
        <p:spPr/>
        <p:txBody>
          <a:bodyPr/>
          <a:lstStyle>
            <a:lvl1pPr>
              <a:defRPr/>
            </a:lvl1pPr>
          </a:lstStyle>
          <a:p>
            <a:pPr lvl="0"/>
            <a:endParaRPr lang="fr-BE"/>
          </a:p>
        </p:txBody>
      </p:sp>
      <p:sp>
        <p:nvSpPr>
          <p:cNvPr id="6" name="Slide Number Placeholder 5">
            <a:extLst>
              <a:ext uri="{FF2B5EF4-FFF2-40B4-BE49-F238E27FC236}">
                <a16:creationId xmlns:a16="http://schemas.microsoft.com/office/drawing/2014/main" id="{E071843D-FB71-4BA3-B41B-02CA5A9E97FB}"/>
              </a:ext>
            </a:extLst>
          </p:cNvPr>
          <p:cNvSpPr txBox="1">
            <a:spLocks noGrp="1"/>
          </p:cNvSpPr>
          <p:nvPr>
            <p:ph type="sldNum" sz="quarter" idx="8"/>
          </p:nvPr>
        </p:nvSpPr>
        <p:spPr/>
        <p:txBody>
          <a:bodyPr/>
          <a:lstStyle>
            <a:lvl1pPr>
              <a:defRPr/>
            </a:lvl1pPr>
          </a:lstStyle>
          <a:p>
            <a:pPr lvl="0"/>
            <a:fld id="{E56CE9E3-9984-4047-A991-3EFA1B4870D9}" type="slidenum">
              <a:t>‹#›</a:t>
            </a:fld>
            <a:endParaRPr lang="fr-BE"/>
          </a:p>
        </p:txBody>
      </p:sp>
    </p:spTree>
    <p:extLst>
      <p:ext uri="{BB962C8B-B14F-4D97-AF65-F5344CB8AC3E}">
        <p14:creationId xmlns:p14="http://schemas.microsoft.com/office/powerpoint/2010/main" val="3848487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slide">
    <p:bg>
      <p:bgPr>
        <a:solidFill>
          <a:srgbClr val="44546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FAC8F-060A-4443-8201-3F1938ED10DC}"/>
              </a:ext>
            </a:extLst>
          </p:cNvPr>
          <p:cNvSpPr txBox="1">
            <a:spLocks noGrp="1"/>
          </p:cNvSpPr>
          <p:nvPr>
            <p:ph type="title"/>
          </p:nvPr>
        </p:nvSpPr>
        <p:spPr>
          <a:xfrm>
            <a:off x="1079997" y="3434404"/>
            <a:ext cx="10079998" cy="719998"/>
          </a:xfrm>
        </p:spPr>
        <p:txBody>
          <a:bodyPr lIns="0" tIns="0" rIns="359999" bIns="359999" anchor="t">
            <a:noAutofit/>
          </a:bodyPr>
          <a:lstStyle>
            <a:lvl1pPr>
              <a:defRPr sz="4000" b="1">
                <a:solidFill>
                  <a:srgbClr val="FFFFFF"/>
                </a:solidFill>
              </a:defRPr>
            </a:lvl1pPr>
          </a:lstStyle>
          <a:p>
            <a:pPr lvl="0"/>
            <a:r>
              <a:rPr lang="en-US"/>
              <a:t>Click to edit Master title style</a:t>
            </a:r>
            <a:endParaRPr lang="da-DK"/>
          </a:p>
        </p:txBody>
      </p:sp>
      <p:sp>
        <p:nvSpPr>
          <p:cNvPr id="3" name="Pladsholder til tekst 6">
            <a:extLst>
              <a:ext uri="{FF2B5EF4-FFF2-40B4-BE49-F238E27FC236}">
                <a16:creationId xmlns:a16="http://schemas.microsoft.com/office/drawing/2014/main" id="{2A83272F-6D77-460C-9406-C18184DFB44F}"/>
              </a:ext>
            </a:extLst>
          </p:cNvPr>
          <p:cNvSpPr txBox="1">
            <a:spLocks noGrp="1"/>
          </p:cNvSpPr>
          <p:nvPr>
            <p:ph type="body" idx="4294967295"/>
          </p:nvPr>
        </p:nvSpPr>
        <p:spPr>
          <a:xfrm>
            <a:off x="1079997" y="4140000"/>
            <a:ext cx="7357445" cy="1502807"/>
          </a:xfrm>
        </p:spPr>
        <p:txBody>
          <a:bodyPr tIns="179999">
            <a:noAutofit/>
          </a:bodyPr>
          <a:lstStyle>
            <a:lvl1pPr marL="0" indent="0">
              <a:lnSpc>
                <a:spcPct val="100000"/>
              </a:lnSpc>
              <a:buNone/>
              <a:defRPr sz="1800">
                <a:solidFill>
                  <a:srgbClr val="C9C9C9"/>
                </a:solidFill>
              </a:defRPr>
            </a:lvl1pPr>
          </a:lstStyle>
          <a:p>
            <a:pPr lvl="0"/>
            <a:r>
              <a:rPr lang="en-US"/>
              <a:t>Click to edit Master text styles</a:t>
            </a:r>
          </a:p>
        </p:txBody>
      </p:sp>
      <p:grpSp>
        <p:nvGrpSpPr>
          <p:cNvPr id="4" name="Gruppe 7">
            <a:extLst>
              <a:ext uri="{FF2B5EF4-FFF2-40B4-BE49-F238E27FC236}">
                <a16:creationId xmlns:a16="http://schemas.microsoft.com/office/drawing/2014/main" id="{43D617C6-EBB5-4828-BC6C-8D8F2F867F58}"/>
              </a:ext>
            </a:extLst>
          </p:cNvPr>
          <p:cNvGrpSpPr/>
          <p:nvPr/>
        </p:nvGrpSpPr>
        <p:grpSpPr>
          <a:xfrm>
            <a:off x="90720001" y="314251"/>
            <a:ext cx="2371532" cy="1180819"/>
            <a:chOff x="90720001" y="314251"/>
            <a:chExt cx="2371532" cy="1180819"/>
          </a:xfrm>
        </p:grpSpPr>
        <p:pic>
          <p:nvPicPr>
            <p:cNvPr id="5" name="Billede 8">
              <a:extLst>
                <a:ext uri="{FF2B5EF4-FFF2-40B4-BE49-F238E27FC236}">
                  <a16:creationId xmlns:a16="http://schemas.microsoft.com/office/drawing/2014/main" id="{42487100-01F2-45A6-B35A-0BC45E464ED8}"/>
                </a:ext>
              </a:extLst>
            </p:cNvPr>
            <p:cNvPicPr>
              <a:picLocks noChangeAspect="1"/>
            </p:cNvPicPr>
            <p:nvPr/>
          </p:nvPicPr>
          <p:blipFill>
            <a:blip r:embed="rId2"/>
            <a:stretch>
              <a:fillRect/>
            </a:stretch>
          </p:blipFill>
          <p:spPr>
            <a:xfrm>
              <a:off x="90720001" y="995214"/>
              <a:ext cx="2371532" cy="258647"/>
            </a:xfrm>
            <a:prstGeom prst="rect">
              <a:avLst/>
            </a:prstGeom>
            <a:noFill/>
            <a:ln cap="flat">
              <a:noFill/>
            </a:ln>
          </p:spPr>
        </p:pic>
        <p:pic>
          <p:nvPicPr>
            <p:cNvPr id="6" name="Billede 9">
              <a:extLst>
                <a:ext uri="{FF2B5EF4-FFF2-40B4-BE49-F238E27FC236}">
                  <a16:creationId xmlns:a16="http://schemas.microsoft.com/office/drawing/2014/main" id="{96A39151-2D4E-41F2-9D41-AB6DC2EFB7D1}"/>
                </a:ext>
              </a:extLst>
            </p:cNvPr>
            <p:cNvPicPr>
              <a:picLocks noChangeAspect="1"/>
            </p:cNvPicPr>
            <p:nvPr/>
          </p:nvPicPr>
          <p:blipFill>
            <a:blip r:embed="rId3"/>
            <a:stretch>
              <a:fillRect/>
            </a:stretch>
          </p:blipFill>
          <p:spPr>
            <a:xfrm>
              <a:off x="90892713" y="1279071"/>
              <a:ext cx="1456630" cy="215999"/>
            </a:xfrm>
            <a:prstGeom prst="rect">
              <a:avLst/>
            </a:prstGeom>
            <a:noFill/>
            <a:ln cap="flat">
              <a:noFill/>
            </a:ln>
          </p:spPr>
        </p:pic>
        <p:pic>
          <p:nvPicPr>
            <p:cNvPr id="7" name="Billede 11">
              <a:extLst>
                <a:ext uri="{FF2B5EF4-FFF2-40B4-BE49-F238E27FC236}">
                  <a16:creationId xmlns:a16="http://schemas.microsoft.com/office/drawing/2014/main" id="{815FE763-545B-4F71-B6F2-21ED06618351}"/>
                </a:ext>
              </a:extLst>
            </p:cNvPr>
            <p:cNvPicPr>
              <a:picLocks noChangeAspect="1"/>
            </p:cNvPicPr>
            <p:nvPr/>
          </p:nvPicPr>
          <p:blipFill>
            <a:blip r:embed="rId4"/>
            <a:stretch>
              <a:fillRect/>
            </a:stretch>
          </p:blipFill>
          <p:spPr>
            <a:xfrm>
              <a:off x="90892438" y="314251"/>
              <a:ext cx="2001603" cy="654911"/>
            </a:xfrm>
            <a:prstGeom prst="rect">
              <a:avLst/>
            </a:prstGeom>
            <a:noFill/>
            <a:ln cap="flat">
              <a:noFill/>
            </a:ln>
          </p:spPr>
        </p:pic>
      </p:grpSp>
      <p:grpSp>
        <p:nvGrpSpPr>
          <p:cNvPr id="8" name="Gruppe 2">
            <a:extLst>
              <a:ext uri="{FF2B5EF4-FFF2-40B4-BE49-F238E27FC236}">
                <a16:creationId xmlns:a16="http://schemas.microsoft.com/office/drawing/2014/main" id="{BBF721D8-D4E7-4FBF-930B-9048E4CC7E33}"/>
              </a:ext>
            </a:extLst>
          </p:cNvPr>
          <p:cNvGrpSpPr/>
          <p:nvPr/>
        </p:nvGrpSpPr>
        <p:grpSpPr>
          <a:xfrm>
            <a:off x="943203" y="314251"/>
            <a:ext cx="2371532" cy="1180819"/>
            <a:chOff x="943203" y="314251"/>
            <a:chExt cx="2371532" cy="1180819"/>
          </a:xfrm>
        </p:grpSpPr>
        <p:pic>
          <p:nvPicPr>
            <p:cNvPr id="9" name="Billede 14">
              <a:extLst>
                <a:ext uri="{FF2B5EF4-FFF2-40B4-BE49-F238E27FC236}">
                  <a16:creationId xmlns:a16="http://schemas.microsoft.com/office/drawing/2014/main" id="{09BF11E0-49DB-4629-BAD2-6356D2FE53CE}"/>
                </a:ext>
              </a:extLst>
            </p:cNvPr>
            <p:cNvPicPr>
              <a:picLocks noChangeAspect="1"/>
            </p:cNvPicPr>
            <p:nvPr/>
          </p:nvPicPr>
          <p:blipFill>
            <a:blip r:embed="rId2"/>
            <a:stretch>
              <a:fillRect/>
            </a:stretch>
          </p:blipFill>
          <p:spPr>
            <a:xfrm>
              <a:off x="943203" y="995214"/>
              <a:ext cx="2371532" cy="258647"/>
            </a:xfrm>
            <a:prstGeom prst="rect">
              <a:avLst/>
            </a:prstGeom>
            <a:noFill/>
            <a:ln cap="flat">
              <a:noFill/>
            </a:ln>
          </p:spPr>
        </p:pic>
        <p:pic>
          <p:nvPicPr>
            <p:cNvPr id="10" name="Billede 16">
              <a:extLst>
                <a:ext uri="{FF2B5EF4-FFF2-40B4-BE49-F238E27FC236}">
                  <a16:creationId xmlns:a16="http://schemas.microsoft.com/office/drawing/2014/main" id="{9E34291B-6463-4A08-9AD3-F3C8F695CFC8}"/>
                </a:ext>
              </a:extLst>
            </p:cNvPr>
            <p:cNvPicPr>
              <a:picLocks noChangeAspect="1"/>
            </p:cNvPicPr>
            <p:nvPr/>
          </p:nvPicPr>
          <p:blipFill>
            <a:blip r:embed="rId3"/>
            <a:stretch>
              <a:fillRect/>
            </a:stretch>
          </p:blipFill>
          <p:spPr>
            <a:xfrm>
              <a:off x="1115915" y="1279071"/>
              <a:ext cx="1456630" cy="215999"/>
            </a:xfrm>
            <a:prstGeom prst="rect">
              <a:avLst/>
            </a:prstGeom>
            <a:noFill/>
            <a:ln cap="flat">
              <a:noFill/>
            </a:ln>
          </p:spPr>
        </p:pic>
        <p:pic>
          <p:nvPicPr>
            <p:cNvPr id="11" name="Billede 17">
              <a:extLst>
                <a:ext uri="{FF2B5EF4-FFF2-40B4-BE49-F238E27FC236}">
                  <a16:creationId xmlns:a16="http://schemas.microsoft.com/office/drawing/2014/main" id="{B46A65B9-28F8-460D-8E9D-2EBC1973A2F3}"/>
                </a:ext>
              </a:extLst>
            </p:cNvPr>
            <p:cNvPicPr>
              <a:picLocks noChangeAspect="1"/>
            </p:cNvPicPr>
            <p:nvPr/>
          </p:nvPicPr>
          <p:blipFill>
            <a:blip r:embed="rId4"/>
            <a:stretch>
              <a:fillRect/>
            </a:stretch>
          </p:blipFill>
          <p:spPr>
            <a:xfrm>
              <a:off x="1115641" y="314251"/>
              <a:ext cx="2001603" cy="654911"/>
            </a:xfrm>
            <a:prstGeom prst="rect">
              <a:avLst/>
            </a:prstGeom>
            <a:noFill/>
            <a:ln cap="flat">
              <a:noFill/>
            </a:ln>
          </p:spPr>
        </p:pic>
      </p:grpSp>
    </p:spTree>
    <p:extLst>
      <p:ext uri="{BB962C8B-B14F-4D97-AF65-F5344CB8AC3E}">
        <p14:creationId xmlns:p14="http://schemas.microsoft.com/office/powerpoint/2010/main" val="37471998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70D16-E4F2-4666-97AE-63249A126828}"/>
              </a:ext>
            </a:extLst>
          </p:cNvPr>
          <p:cNvSpPr txBox="1">
            <a:spLocks noGrp="1"/>
          </p:cNvSpPr>
          <p:nvPr>
            <p:ph type="title"/>
          </p:nvPr>
        </p:nvSpPr>
        <p:spPr>
          <a:xfrm>
            <a:off x="960001" y="359999"/>
            <a:ext cx="10560003" cy="1314001"/>
          </a:xfrm>
        </p:spPr>
        <p:txBody>
          <a:bodyPr lIns="0" tIns="0" rIns="0" bIns="0" anchor="b">
            <a:noAutofit/>
          </a:bodyPr>
          <a:lstStyle>
            <a:lvl1pPr>
              <a:defRPr b="1">
                <a:solidFill>
                  <a:srgbClr val="4472C4"/>
                </a:solidFill>
              </a:defRPr>
            </a:lvl1pPr>
          </a:lstStyle>
          <a:p>
            <a:pPr lvl="0"/>
            <a:r>
              <a:rPr lang="en-US"/>
              <a:t>Click to edit Master title style</a:t>
            </a:r>
            <a:endParaRPr lang="da-DK"/>
          </a:p>
        </p:txBody>
      </p:sp>
      <p:sp>
        <p:nvSpPr>
          <p:cNvPr id="3" name="Pladsholder til sidefod 2">
            <a:extLst>
              <a:ext uri="{FF2B5EF4-FFF2-40B4-BE49-F238E27FC236}">
                <a16:creationId xmlns:a16="http://schemas.microsoft.com/office/drawing/2014/main" id="{AE9C82C2-481B-441D-95E3-5A3972433507}"/>
              </a:ext>
            </a:extLst>
          </p:cNvPr>
          <p:cNvSpPr txBox="1">
            <a:spLocks noGrp="1"/>
          </p:cNvSpPr>
          <p:nvPr>
            <p:ph type="ftr" sz="quarter" idx="9"/>
          </p:nvPr>
        </p:nvSpPr>
        <p:spPr>
          <a:xfrm>
            <a:off x="1607999" y="6479996"/>
            <a:ext cx="5399998" cy="179999"/>
          </a:xfrm>
        </p:spPr>
        <p:txBody>
          <a:bodyPr/>
          <a:lstStyle>
            <a:lvl1pPr>
              <a:defRPr lang="da-DK"/>
            </a:lvl1pPr>
          </a:lstStyle>
          <a:p>
            <a:pPr lvl="0"/>
            <a:r>
              <a:rPr lang="da-DK"/>
              <a:t>Transnational Outreach AWP 2018</a:t>
            </a:r>
          </a:p>
        </p:txBody>
      </p:sp>
      <p:sp>
        <p:nvSpPr>
          <p:cNvPr id="4" name="Pladsholder til slidenummer 3">
            <a:extLst>
              <a:ext uri="{FF2B5EF4-FFF2-40B4-BE49-F238E27FC236}">
                <a16:creationId xmlns:a16="http://schemas.microsoft.com/office/drawing/2014/main" id="{CD1A30F2-6F43-4BAB-89ED-10A6D5567DE8}"/>
              </a:ext>
            </a:extLst>
          </p:cNvPr>
          <p:cNvSpPr txBox="1">
            <a:spLocks noGrp="1"/>
          </p:cNvSpPr>
          <p:nvPr>
            <p:ph type="sldNum" sz="quarter" idx="8"/>
          </p:nvPr>
        </p:nvSpPr>
        <p:spPr/>
        <p:txBody>
          <a:bodyPr/>
          <a:lstStyle>
            <a:lvl1pPr>
              <a:defRPr lang="da-DK"/>
            </a:lvl1pPr>
          </a:lstStyle>
          <a:p>
            <a:pPr lvl="0"/>
            <a:fld id="{C9278041-9DA2-4190-8E80-3020CCDBA6AF}" type="slidenum">
              <a:t>‹#›</a:t>
            </a:fld>
            <a:endParaRPr lang="da-DK"/>
          </a:p>
        </p:txBody>
      </p:sp>
      <p:sp>
        <p:nvSpPr>
          <p:cNvPr id="5" name="Pladsholder til dato 4">
            <a:extLst>
              <a:ext uri="{FF2B5EF4-FFF2-40B4-BE49-F238E27FC236}">
                <a16:creationId xmlns:a16="http://schemas.microsoft.com/office/drawing/2014/main" id="{82F6E388-4EE4-4529-81AE-72564B89B8A3}"/>
              </a:ext>
            </a:extLst>
          </p:cNvPr>
          <p:cNvSpPr txBox="1">
            <a:spLocks noGrp="1"/>
          </p:cNvSpPr>
          <p:nvPr>
            <p:ph type="dt" sz="half" idx="7"/>
          </p:nvPr>
        </p:nvSpPr>
        <p:spPr/>
        <p:txBody>
          <a:bodyPr/>
          <a:lstStyle>
            <a:lvl1pPr>
              <a:defRPr lang="en-US"/>
            </a:lvl1pPr>
          </a:lstStyle>
          <a:p>
            <a:pPr lvl="0"/>
            <a:r>
              <a:rPr lang="en-US"/>
              <a:t>28/05/2018</a:t>
            </a:r>
            <a:endParaRPr lang="da-DK"/>
          </a:p>
        </p:txBody>
      </p:sp>
      <p:pic>
        <p:nvPicPr>
          <p:cNvPr id="6" name="Billede 6">
            <a:extLst>
              <a:ext uri="{FF2B5EF4-FFF2-40B4-BE49-F238E27FC236}">
                <a16:creationId xmlns:a16="http://schemas.microsoft.com/office/drawing/2014/main" id="{B6F6E008-FA4B-41CD-85D6-984CA2071CBB}"/>
              </a:ext>
            </a:extLst>
          </p:cNvPr>
          <p:cNvPicPr>
            <a:picLocks noChangeAspect="1"/>
          </p:cNvPicPr>
          <p:nvPr/>
        </p:nvPicPr>
        <p:blipFill>
          <a:blip r:embed="rId2"/>
          <a:stretch>
            <a:fillRect/>
          </a:stretch>
        </p:blipFill>
        <p:spPr>
          <a:xfrm>
            <a:off x="961107" y="6479996"/>
            <a:ext cx="669788" cy="179999"/>
          </a:xfrm>
          <a:prstGeom prst="rect">
            <a:avLst/>
          </a:prstGeom>
          <a:noFill/>
          <a:ln cap="flat">
            <a:noFill/>
          </a:ln>
        </p:spPr>
      </p:pic>
      <p:sp>
        <p:nvSpPr>
          <p:cNvPr id="7" name="Pladsholder til tekst 10">
            <a:extLst>
              <a:ext uri="{FF2B5EF4-FFF2-40B4-BE49-F238E27FC236}">
                <a16:creationId xmlns:a16="http://schemas.microsoft.com/office/drawing/2014/main" id="{778C7BAC-2FE6-406E-8E2D-E68556B1B65F}"/>
              </a:ext>
            </a:extLst>
          </p:cNvPr>
          <p:cNvSpPr txBox="1">
            <a:spLocks noGrp="1"/>
          </p:cNvSpPr>
          <p:nvPr>
            <p:ph type="body" idx="4294967295"/>
          </p:nvPr>
        </p:nvSpPr>
        <p:spPr>
          <a:xfrm>
            <a:off x="960001" y="1979996"/>
            <a:ext cx="10560003" cy="4140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7587791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 branco">
    <p:spTree>
      <p:nvGrpSpPr>
        <p:cNvPr id="1" name=""/>
        <p:cNvGrpSpPr/>
        <p:nvPr/>
      </p:nvGrpSpPr>
      <p:grpSpPr>
        <a:xfrm>
          <a:off x="0" y="0"/>
          <a:ext cx="0" cy="0"/>
          <a:chOff x="0" y="0"/>
          <a:chExt cx="0" cy="0"/>
        </a:xfrm>
      </p:grpSpPr>
      <p:sp>
        <p:nvSpPr>
          <p:cNvPr id="2" name="Marcador de Posição do Número do Diapositivo 3">
            <a:extLst>
              <a:ext uri="{FF2B5EF4-FFF2-40B4-BE49-F238E27FC236}">
                <a16:creationId xmlns:a16="http://schemas.microsoft.com/office/drawing/2014/main" id="{FD5B2836-2C18-4A71-A40C-5B11266C16E0}"/>
              </a:ext>
            </a:extLst>
          </p:cNvPr>
          <p:cNvSpPr txBox="1">
            <a:spLocks noGrp="1"/>
          </p:cNvSpPr>
          <p:nvPr>
            <p:ph type="sldNum" sz="quarter" idx="8"/>
          </p:nvPr>
        </p:nvSpPr>
        <p:spPr/>
        <p:txBody>
          <a:bodyPr/>
          <a:lstStyle>
            <a:lvl1pPr>
              <a:defRPr lang="pt-PT"/>
            </a:lvl1pPr>
          </a:lstStyle>
          <a:p>
            <a:pPr lvl="0"/>
            <a:fld id="{6F30DC3B-B086-428F-81B5-1FB9A6E6285F}" type="slidenum">
              <a:t>‹#›</a:t>
            </a:fld>
            <a:endParaRPr lang="pt-PT"/>
          </a:p>
        </p:txBody>
      </p:sp>
      <p:sp>
        <p:nvSpPr>
          <p:cNvPr id="3" name="Marcador de Posição da Data 1">
            <a:extLst>
              <a:ext uri="{FF2B5EF4-FFF2-40B4-BE49-F238E27FC236}">
                <a16:creationId xmlns:a16="http://schemas.microsoft.com/office/drawing/2014/main" id="{6FFC8443-F474-49B8-A993-C589A9A50458}"/>
              </a:ext>
            </a:extLst>
          </p:cNvPr>
          <p:cNvSpPr txBox="1">
            <a:spLocks noGrp="1"/>
          </p:cNvSpPr>
          <p:nvPr>
            <p:ph type="dt" sz="half" idx="7"/>
          </p:nvPr>
        </p:nvSpPr>
        <p:spPr/>
        <p:txBody>
          <a:bodyPr/>
          <a:lstStyle>
            <a:lvl1pPr>
              <a:defRPr lang="pt-PT"/>
            </a:lvl1pPr>
          </a:lstStyle>
          <a:p>
            <a:pPr lvl="0"/>
            <a:fld id="{2F92653F-E80D-4777-8C33-9205FCEF0FEE}" type="datetime1">
              <a:rPr lang="pt-PT"/>
              <a:pPr lvl="0"/>
              <a:t>26/01/2019</a:t>
            </a:fld>
            <a:endParaRPr lang="pt-PT"/>
          </a:p>
        </p:txBody>
      </p:sp>
      <p:sp>
        <p:nvSpPr>
          <p:cNvPr id="4" name="Marcador de Posição do Rodapé 2">
            <a:extLst>
              <a:ext uri="{FF2B5EF4-FFF2-40B4-BE49-F238E27FC236}">
                <a16:creationId xmlns:a16="http://schemas.microsoft.com/office/drawing/2014/main" id="{C28BA56B-20D1-4B26-A44B-B804EA43E298}"/>
              </a:ext>
            </a:extLst>
          </p:cNvPr>
          <p:cNvSpPr txBox="1">
            <a:spLocks noGrp="1"/>
          </p:cNvSpPr>
          <p:nvPr>
            <p:ph type="ftr" sz="quarter" idx="9"/>
          </p:nvPr>
        </p:nvSpPr>
        <p:spPr/>
        <p:txBody>
          <a:bodyPr/>
          <a:lstStyle>
            <a:lvl1pPr>
              <a:defRPr lang="pt-PT"/>
            </a:lvl1pPr>
          </a:lstStyle>
          <a:p>
            <a:pPr lvl="0"/>
            <a:r>
              <a:rPr lang="pt-PT"/>
              <a:t>Adicione um rodapé</a:t>
            </a:r>
          </a:p>
        </p:txBody>
      </p:sp>
    </p:spTree>
    <p:extLst>
      <p:ext uri="{BB962C8B-B14F-4D97-AF65-F5344CB8AC3E}">
        <p14:creationId xmlns:p14="http://schemas.microsoft.com/office/powerpoint/2010/main" val="360566881"/>
      </p:ext>
    </p:extLst>
  </p:cSld>
  <p:clrMapOvr>
    <a:masterClrMapping/>
  </p:clrMapOvr>
  <p:transition spd="med">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27E12643-2F99-413E-B7E3-778448665D38}" type="datetime1">
              <a:rPr lang="en-US" smtClean="0"/>
              <a:pPr/>
              <a:t>1/26/2019</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51846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CD4D-AB95-48C7-882A-391F758520D8}"/>
              </a:ext>
            </a:extLst>
          </p:cNvPr>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a:extLst>
              <a:ext uri="{FF2B5EF4-FFF2-40B4-BE49-F238E27FC236}">
                <a16:creationId xmlns:a16="http://schemas.microsoft.com/office/drawing/2014/main" id="{DC5491FC-B59A-4A36-8190-4DE1BC2C668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499FFF5-00B5-4466-855D-431749DDBD78}"/>
              </a:ext>
            </a:extLst>
          </p:cNvPr>
          <p:cNvSpPr txBox="1">
            <a:spLocks noGrp="1"/>
          </p:cNvSpPr>
          <p:nvPr>
            <p:ph type="dt" sz="half" idx="7"/>
          </p:nvPr>
        </p:nvSpPr>
        <p:spPr/>
        <p:txBody>
          <a:bodyPr/>
          <a:lstStyle>
            <a:lvl1pPr>
              <a:defRPr/>
            </a:lvl1pPr>
          </a:lstStyle>
          <a:p>
            <a:pPr lvl="0"/>
            <a:fld id="{2C91F017-4890-44D8-8839-5858704B7E82}" type="datetime1">
              <a:rPr lang="fr-BE"/>
              <a:pPr lvl="0"/>
              <a:t>26-01-19</a:t>
            </a:fld>
            <a:endParaRPr lang="fr-BE"/>
          </a:p>
        </p:txBody>
      </p:sp>
      <p:sp>
        <p:nvSpPr>
          <p:cNvPr id="5" name="Footer Placeholder 4">
            <a:extLst>
              <a:ext uri="{FF2B5EF4-FFF2-40B4-BE49-F238E27FC236}">
                <a16:creationId xmlns:a16="http://schemas.microsoft.com/office/drawing/2014/main" id="{A3C1D651-47D3-4343-8B1B-71A804F7832F}"/>
              </a:ext>
            </a:extLst>
          </p:cNvPr>
          <p:cNvSpPr txBox="1">
            <a:spLocks noGrp="1"/>
          </p:cNvSpPr>
          <p:nvPr>
            <p:ph type="ftr" sz="quarter" idx="9"/>
          </p:nvPr>
        </p:nvSpPr>
        <p:spPr/>
        <p:txBody>
          <a:bodyPr/>
          <a:lstStyle>
            <a:lvl1pPr>
              <a:defRPr/>
            </a:lvl1pPr>
          </a:lstStyle>
          <a:p>
            <a:pPr lvl="0"/>
            <a:endParaRPr lang="fr-BE"/>
          </a:p>
        </p:txBody>
      </p:sp>
      <p:sp>
        <p:nvSpPr>
          <p:cNvPr id="6" name="Slide Number Placeholder 5">
            <a:extLst>
              <a:ext uri="{FF2B5EF4-FFF2-40B4-BE49-F238E27FC236}">
                <a16:creationId xmlns:a16="http://schemas.microsoft.com/office/drawing/2014/main" id="{87F04139-487F-4BF6-8E14-B05413FE13DC}"/>
              </a:ext>
            </a:extLst>
          </p:cNvPr>
          <p:cNvSpPr txBox="1">
            <a:spLocks noGrp="1"/>
          </p:cNvSpPr>
          <p:nvPr>
            <p:ph type="sldNum" sz="quarter" idx="8"/>
          </p:nvPr>
        </p:nvSpPr>
        <p:spPr/>
        <p:txBody>
          <a:bodyPr/>
          <a:lstStyle>
            <a:lvl1pPr>
              <a:defRPr/>
            </a:lvl1pPr>
          </a:lstStyle>
          <a:p>
            <a:pPr lvl="0"/>
            <a:fld id="{F2E48AF8-6AB2-4DD4-8CEB-573E208574E5}" type="slidenum">
              <a:t>‹#›</a:t>
            </a:fld>
            <a:endParaRPr lang="fr-BE"/>
          </a:p>
        </p:txBody>
      </p:sp>
    </p:spTree>
    <p:extLst>
      <p:ext uri="{BB962C8B-B14F-4D97-AF65-F5344CB8AC3E}">
        <p14:creationId xmlns:p14="http://schemas.microsoft.com/office/powerpoint/2010/main" val="3660162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A27F-B10F-4F69-8EB0-628B387C3C03}"/>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fr-BE"/>
          </a:p>
        </p:txBody>
      </p:sp>
      <p:sp>
        <p:nvSpPr>
          <p:cNvPr id="3" name="Text Placeholder 2">
            <a:extLst>
              <a:ext uri="{FF2B5EF4-FFF2-40B4-BE49-F238E27FC236}">
                <a16:creationId xmlns:a16="http://schemas.microsoft.com/office/drawing/2014/main" id="{07360A17-1F5A-40E3-B024-68FBFA33D5D7}"/>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0CA93D5A-08FC-4F58-994A-6887D8F118D2}"/>
              </a:ext>
            </a:extLst>
          </p:cNvPr>
          <p:cNvSpPr txBox="1">
            <a:spLocks noGrp="1"/>
          </p:cNvSpPr>
          <p:nvPr>
            <p:ph type="dt" sz="half" idx="7"/>
          </p:nvPr>
        </p:nvSpPr>
        <p:spPr/>
        <p:txBody>
          <a:bodyPr/>
          <a:lstStyle>
            <a:lvl1pPr>
              <a:defRPr/>
            </a:lvl1pPr>
          </a:lstStyle>
          <a:p>
            <a:pPr lvl="0"/>
            <a:fld id="{EA9C481A-AF55-4583-A468-D5361D17E83F}" type="datetime1">
              <a:rPr lang="fr-BE"/>
              <a:pPr lvl="0"/>
              <a:t>26-01-19</a:t>
            </a:fld>
            <a:endParaRPr lang="fr-BE"/>
          </a:p>
        </p:txBody>
      </p:sp>
      <p:sp>
        <p:nvSpPr>
          <p:cNvPr id="5" name="Footer Placeholder 4">
            <a:extLst>
              <a:ext uri="{FF2B5EF4-FFF2-40B4-BE49-F238E27FC236}">
                <a16:creationId xmlns:a16="http://schemas.microsoft.com/office/drawing/2014/main" id="{EAF60736-0C22-44B8-9FA1-CA39372180E9}"/>
              </a:ext>
            </a:extLst>
          </p:cNvPr>
          <p:cNvSpPr txBox="1">
            <a:spLocks noGrp="1"/>
          </p:cNvSpPr>
          <p:nvPr>
            <p:ph type="ftr" sz="quarter" idx="9"/>
          </p:nvPr>
        </p:nvSpPr>
        <p:spPr/>
        <p:txBody>
          <a:bodyPr/>
          <a:lstStyle>
            <a:lvl1pPr>
              <a:defRPr/>
            </a:lvl1pPr>
          </a:lstStyle>
          <a:p>
            <a:pPr lvl="0"/>
            <a:endParaRPr lang="fr-BE"/>
          </a:p>
        </p:txBody>
      </p:sp>
      <p:sp>
        <p:nvSpPr>
          <p:cNvPr id="6" name="Slide Number Placeholder 5">
            <a:extLst>
              <a:ext uri="{FF2B5EF4-FFF2-40B4-BE49-F238E27FC236}">
                <a16:creationId xmlns:a16="http://schemas.microsoft.com/office/drawing/2014/main" id="{36728968-998F-4AFC-83F7-81AB6432ED50}"/>
              </a:ext>
            </a:extLst>
          </p:cNvPr>
          <p:cNvSpPr txBox="1">
            <a:spLocks noGrp="1"/>
          </p:cNvSpPr>
          <p:nvPr>
            <p:ph type="sldNum" sz="quarter" idx="8"/>
          </p:nvPr>
        </p:nvSpPr>
        <p:spPr/>
        <p:txBody>
          <a:bodyPr/>
          <a:lstStyle>
            <a:lvl1pPr>
              <a:defRPr/>
            </a:lvl1pPr>
          </a:lstStyle>
          <a:p>
            <a:pPr lvl="0"/>
            <a:fld id="{CE34910F-AA52-478B-BD1D-D35BA7A0DA75}" type="slidenum">
              <a:t>‹#›</a:t>
            </a:fld>
            <a:endParaRPr lang="fr-BE"/>
          </a:p>
        </p:txBody>
      </p:sp>
    </p:spTree>
    <p:extLst>
      <p:ext uri="{BB962C8B-B14F-4D97-AF65-F5344CB8AC3E}">
        <p14:creationId xmlns:p14="http://schemas.microsoft.com/office/powerpoint/2010/main" val="415162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0C4A-3B69-47A6-AAFB-277F8225A351}"/>
              </a:ext>
            </a:extLst>
          </p:cNvPr>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a:extLst>
              <a:ext uri="{FF2B5EF4-FFF2-40B4-BE49-F238E27FC236}">
                <a16:creationId xmlns:a16="http://schemas.microsoft.com/office/drawing/2014/main" id="{0481A6EB-0E56-4039-A945-6723D210246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277D4195-4D90-4081-A6F8-4DFDA7E4866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1549B7B4-9E34-4216-A73F-B380AD3BC794}"/>
              </a:ext>
            </a:extLst>
          </p:cNvPr>
          <p:cNvSpPr txBox="1">
            <a:spLocks noGrp="1"/>
          </p:cNvSpPr>
          <p:nvPr>
            <p:ph type="dt" sz="half" idx="7"/>
          </p:nvPr>
        </p:nvSpPr>
        <p:spPr/>
        <p:txBody>
          <a:bodyPr/>
          <a:lstStyle>
            <a:lvl1pPr>
              <a:defRPr/>
            </a:lvl1pPr>
          </a:lstStyle>
          <a:p>
            <a:pPr lvl="0"/>
            <a:fld id="{EF57F729-2700-4E72-A7D2-4B4F31C842AC}" type="datetime1">
              <a:rPr lang="fr-BE"/>
              <a:pPr lvl="0"/>
              <a:t>26-01-19</a:t>
            </a:fld>
            <a:endParaRPr lang="fr-BE"/>
          </a:p>
        </p:txBody>
      </p:sp>
      <p:sp>
        <p:nvSpPr>
          <p:cNvPr id="6" name="Footer Placeholder 5">
            <a:extLst>
              <a:ext uri="{FF2B5EF4-FFF2-40B4-BE49-F238E27FC236}">
                <a16:creationId xmlns:a16="http://schemas.microsoft.com/office/drawing/2014/main" id="{0EFCA233-4332-4097-95C7-17E5CAA447C0}"/>
              </a:ext>
            </a:extLst>
          </p:cNvPr>
          <p:cNvSpPr txBox="1">
            <a:spLocks noGrp="1"/>
          </p:cNvSpPr>
          <p:nvPr>
            <p:ph type="ftr" sz="quarter" idx="9"/>
          </p:nvPr>
        </p:nvSpPr>
        <p:spPr/>
        <p:txBody>
          <a:bodyPr/>
          <a:lstStyle>
            <a:lvl1pPr>
              <a:defRPr/>
            </a:lvl1pPr>
          </a:lstStyle>
          <a:p>
            <a:pPr lvl="0"/>
            <a:endParaRPr lang="fr-BE"/>
          </a:p>
        </p:txBody>
      </p:sp>
      <p:sp>
        <p:nvSpPr>
          <p:cNvPr id="7" name="Slide Number Placeholder 6">
            <a:extLst>
              <a:ext uri="{FF2B5EF4-FFF2-40B4-BE49-F238E27FC236}">
                <a16:creationId xmlns:a16="http://schemas.microsoft.com/office/drawing/2014/main" id="{D459AFE7-E6F1-401F-AA22-2CB3C41650A8}"/>
              </a:ext>
            </a:extLst>
          </p:cNvPr>
          <p:cNvSpPr txBox="1">
            <a:spLocks noGrp="1"/>
          </p:cNvSpPr>
          <p:nvPr>
            <p:ph type="sldNum" sz="quarter" idx="8"/>
          </p:nvPr>
        </p:nvSpPr>
        <p:spPr/>
        <p:txBody>
          <a:bodyPr/>
          <a:lstStyle>
            <a:lvl1pPr>
              <a:defRPr/>
            </a:lvl1pPr>
          </a:lstStyle>
          <a:p>
            <a:pPr lvl="0"/>
            <a:fld id="{15DDB2A1-2885-445D-BE99-E5D36BB802D2}" type="slidenum">
              <a:t>‹#›</a:t>
            </a:fld>
            <a:endParaRPr lang="fr-BE"/>
          </a:p>
        </p:txBody>
      </p:sp>
    </p:spTree>
    <p:extLst>
      <p:ext uri="{BB962C8B-B14F-4D97-AF65-F5344CB8AC3E}">
        <p14:creationId xmlns:p14="http://schemas.microsoft.com/office/powerpoint/2010/main" val="6980663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FB2-AB97-4FB8-98B5-130D4081FED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fr-BE"/>
          </a:p>
        </p:txBody>
      </p:sp>
      <p:sp>
        <p:nvSpPr>
          <p:cNvPr id="3" name="Text Placeholder 2">
            <a:extLst>
              <a:ext uri="{FF2B5EF4-FFF2-40B4-BE49-F238E27FC236}">
                <a16:creationId xmlns:a16="http://schemas.microsoft.com/office/drawing/2014/main" id="{010DF186-2B59-4449-BD60-8B63188751C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488B7238-F245-4FB9-B4F1-9196989270F1}"/>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06EEFC02-8E31-4E2D-B38A-EE86C53CAF9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A6BB2C7-BD22-469D-BBC5-3C5A9C615F7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82CEB8E1-50F6-497C-9CD5-FB34EF4A4193}"/>
              </a:ext>
            </a:extLst>
          </p:cNvPr>
          <p:cNvSpPr txBox="1">
            <a:spLocks noGrp="1"/>
          </p:cNvSpPr>
          <p:nvPr>
            <p:ph type="dt" sz="half" idx="7"/>
          </p:nvPr>
        </p:nvSpPr>
        <p:spPr/>
        <p:txBody>
          <a:bodyPr/>
          <a:lstStyle>
            <a:lvl1pPr>
              <a:defRPr/>
            </a:lvl1pPr>
          </a:lstStyle>
          <a:p>
            <a:pPr lvl="0"/>
            <a:fld id="{8106A95A-CD48-41B0-B306-4434DD0EEB42}" type="datetime1">
              <a:rPr lang="fr-BE"/>
              <a:pPr lvl="0"/>
              <a:t>26-01-19</a:t>
            </a:fld>
            <a:endParaRPr lang="fr-BE"/>
          </a:p>
        </p:txBody>
      </p:sp>
      <p:sp>
        <p:nvSpPr>
          <p:cNvPr id="8" name="Footer Placeholder 7">
            <a:extLst>
              <a:ext uri="{FF2B5EF4-FFF2-40B4-BE49-F238E27FC236}">
                <a16:creationId xmlns:a16="http://schemas.microsoft.com/office/drawing/2014/main" id="{C3C11463-AE71-4200-9066-B5DE9925085A}"/>
              </a:ext>
            </a:extLst>
          </p:cNvPr>
          <p:cNvSpPr txBox="1">
            <a:spLocks noGrp="1"/>
          </p:cNvSpPr>
          <p:nvPr>
            <p:ph type="ftr" sz="quarter" idx="9"/>
          </p:nvPr>
        </p:nvSpPr>
        <p:spPr/>
        <p:txBody>
          <a:bodyPr/>
          <a:lstStyle>
            <a:lvl1pPr>
              <a:defRPr/>
            </a:lvl1pPr>
          </a:lstStyle>
          <a:p>
            <a:pPr lvl="0"/>
            <a:endParaRPr lang="fr-BE"/>
          </a:p>
        </p:txBody>
      </p:sp>
      <p:sp>
        <p:nvSpPr>
          <p:cNvPr id="9" name="Slide Number Placeholder 8">
            <a:extLst>
              <a:ext uri="{FF2B5EF4-FFF2-40B4-BE49-F238E27FC236}">
                <a16:creationId xmlns:a16="http://schemas.microsoft.com/office/drawing/2014/main" id="{70A29911-7DA5-44FA-8553-DAEFACE729BC}"/>
              </a:ext>
            </a:extLst>
          </p:cNvPr>
          <p:cNvSpPr txBox="1">
            <a:spLocks noGrp="1"/>
          </p:cNvSpPr>
          <p:nvPr>
            <p:ph type="sldNum" sz="quarter" idx="8"/>
          </p:nvPr>
        </p:nvSpPr>
        <p:spPr/>
        <p:txBody>
          <a:bodyPr/>
          <a:lstStyle>
            <a:lvl1pPr>
              <a:defRPr/>
            </a:lvl1pPr>
          </a:lstStyle>
          <a:p>
            <a:pPr lvl="0"/>
            <a:fld id="{11FDAD72-69B2-4D19-AF43-094E5460103E}" type="slidenum">
              <a:t>‹#›</a:t>
            </a:fld>
            <a:endParaRPr lang="fr-BE"/>
          </a:p>
        </p:txBody>
      </p:sp>
    </p:spTree>
    <p:extLst>
      <p:ext uri="{BB962C8B-B14F-4D97-AF65-F5344CB8AC3E}">
        <p14:creationId xmlns:p14="http://schemas.microsoft.com/office/powerpoint/2010/main" val="20402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E8BC-3096-4B0F-A59B-C3A8CDCB8521}"/>
              </a:ext>
            </a:extLst>
          </p:cNvPr>
          <p:cNvSpPr txBox="1">
            <a:spLocks noGrp="1"/>
          </p:cNvSpPr>
          <p:nvPr>
            <p:ph type="title"/>
          </p:nvPr>
        </p:nvSpPr>
        <p:spPr/>
        <p:txBody>
          <a:bodyPr/>
          <a:lstStyle>
            <a:lvl1pPr>
              <a:defRPr/>
            </a:lvl1pPr>
          </a:lstStyle>
          <a:p>
            <a:pPr lvl="0"/>
            <a:r>
              <a:rPr lang="en-US"/>
              <a:t>Click to edit Master title style</a:t>
            </a:r>
            <a:endParaRPr lang="fr-BE"/>
          </a:p>
        </p:txBody>
      </p:sp>
      <p:sp>
        <p:nvSpPr>
          <p:cNvPr id="3" name="Date Placeholder 2">
            <a:extLst>
              <a:ext uri="{FF2B5EF4-FFF2-40B4-BE49-F238E27FC236}">
                <a16:creationId xmlns:a16="http://schemas.microsoft.com/office/drawing/2014/main" id="{673EA765-4EA8-49F0-9E09-4499E0A9697A}"/>
              </a:ext>
            </a:extLst>
          </p:cNvPr>
          <p:cNvSpPr txBox="1">
            <a:spLocks noGrp="1"/>
          </p:cNvSpPr>
          <p:nvPr>
            <p:ph type="dt" sz="half" idx="7"/>
          </p:nvPr>
        </p:nvSpPr>
        <p:spPr/>
        <p:txBody>
          <a:bodyPr/>
          <a:lstStyle>
            <a:lvl1pPr>
              <a:defRPr/>
            </a:lvl1pPr>
          </a:lstStyle>
          <a:p>
            <a:pPr lvl="0"/>
            <a:fld id="{AF54BFE7-7C5F-4BD7-B7CA-E91B58EDD694}" type="datetime1">
              <a:rPr lang="fr-BE"/>
              <a:pPr lvl="0"/>
              <a:t>26-01-19</a:t>
            </a:fld>
            <a:endParaRPr lang="fr-BE"/>
          </a:p>
        </p:txBody>
      </p:sp>
      <p:sp>
        <p:nvSpPr>
          <p:cNvPr id="4" name="Footer Placeholder 3">
            <a:extLst>
              <a:ext uri="{FF2B5EF4-FFF2-40B4-BE49-F238E27FC236}">
                <a16:creationId xmlns:a16="http://schemas.microsoft.com/office/drawing/2014/main" id="{D76BE12B-4A27-47FE-833B-5F5E77090B27}"/>
              </a:ext>
            </a:extLst>
          </p:cNvPr>
          <p:cNvSpPr txBox="1">
            <a:spLocks noGrp="1"/>
          </p:cNvSpPr>
          <p:nvPr>
            <p:ph type="ftr" sz="quarter" idx="9"/>
          </p:nvPr>
        </p:nvSpPr>
        <p:spPr/>
        <p:txBody>
          <a:bodyPr/>
          <a:lstStyle>
            <a:lvl1pPr>
              <a:defRPr/>
            </a:lvl1pPr>
          </a:lstStyle>
          <a:p>
            <a:pPr lvl="0"/>
            <a:endParaRPr lang="fr-BE"/>
          </a:p>
        </p:txBody>
      </p:sp>
      <p:sp>
        <p:nvSpPr>
          <p:cNvPr id="5" name="Slide Number Placeholder 4">
            <a:extLst>
              <a:ext uri="{FF2B5EF4-FFF2-40B4-BE49-F238E27FC236}">
                <a16:creationId xmlns:a16="http://schemas.microsoft.com/office/drawing/2014/main" id="{45250BE2-0040-4E0A-A9A4-63A8409FF775}"/>
              </a:ext>
            </a:extLst>
          </p:cNvPr>
          <p:cNvSpPr txBox="1">
            <a:spLocks noGrp="1"/>
          </p:cNvSpPr>
          <p:nvPr>
            <p:ph type="sldNum" sz="quarter" idx="8"/>
          </p:nvPr>
        </p:nvSpPr>
        <p:spPr/>
        <p:txBody>
          <a:bodyPr/>
          <a:lstStyle>
            <a:lvl1pPr>
              <a:defRPr/>
            </a:lvl1pPr>
          </a:lstStyle>
          <a:p>
            <a:pPr lvl="0"/>
            <a:fld id="{E8E3C5F3-2EE1-4396-8A78-BDC49949D9BC}" type="slidenum">
              <a:t>‹#›</a:t>
            </a:fld>
            <a:endParaRPr lang="fr-BE"/>
          </a:p>
        </p:txBody>
      </p:sp>
    </p:spTree>
    <p:extLst>
      <p:ext uri="{BB962C8B-B14F-4D97-AF65-F5344CB8AC3E}">
        <p14:creationId xmlns:p14="http://schemas.microsoft.com/office/powerpoint/2010/main" val="306875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1C4C9-72FA-4D83-B785-A1406B9ECE87}"/>
              </a:ext>
            </a:extLst>
          </p:cNvPr>
          <p:cNvSpPr txBox="1">
            <a:spLocks noGrp="1"/>
          </p:cNvSpPr>
          <p:nvPr>
            <p:ph type="dt" sz="half" idx="7"/>
          </p:nvPr>
        </p:nvSpPr>
        <p:spPr/>
        <p:txBody>
          <a:bodyPr/>
          <a:lstStyle>
            <a:lvl1pPr>
              <a:defRPr/>
            </a:lvl1pPr>
          </a:lstStyle>
          <a:p>
            <a:pPr lvl="0"/>
            <a:fld id="{B7D4E86B-0B7F-4164-9F79-1AC4AFDA0840}" type="datetime1">
              <a:rPr lang="fr-BE"/>
              <a:pPr lvl="0"/>
              <a:t>26-01-19</a:t>
            </a:fld>
            <a:endParaRPr lang="fr-BE"/>
          </a:p>
        </p:txBody>
      </p:sp>
      <p:sp>
        <p:nvSpPr>
          <p:cNvPr id="3" name="Footer Placeholder 2">
            <a:extLst>
              <a:ext uri="{FF2B5EF4-FFF2-40B4-BE49-F238E27FC236}">
                <a16:creationId xmlns:a16="http://schemas.microsoft.com/office/drawing/2014/main" id="{F1F29D42-01E9-476A-A65D-F124F4378195}"/>
              </a:ext>
            </a:extLst>
          </p:cNvPr>
          <p:cNvSpPr txBox="1">
            <a:spLocks noGrp="1"/>
          </p:cNvSpPr>
          <p:nvPr>
            <p:ph type="ftr" sz="quarter" idx="9"/>
          </p:nvPr>
        </p:nvSpPr>
        <p:spPr/>
        <p:txBody>
          <a:bodyPr/>
          <a:lstStyle>
            <a:lvl1pPr>
              <a:defRPr/>
            </a:lvl1pPr>
          </a:lstStyle>
          <a:p>
            <a:pPr lvl="0"/>
            <a:endParaRPr lang="fr-BE"/>
          </a:p>
        </p:txBody>
      </p:sp>
      <p:sp>
        <p:nvSpPr>
          <p:cNvPr id="4" name="Slide Number Placeholder 3">
            <a:extLst>
              <a:ext uri="{FF2B5EF4-FFF2-40B4-BE49-F238E27FC236}">
                <a16:creationId xmlns:a16="http://schemas.microsoft.com/office/drawing/2014/main" id="{E5CC9AC1-1445-498A-9CFF-CD76D8DE15A7}"/>
              </a:ext>
            </a:extLst>
          </p:cNvPr>
          <p:cNvSpPr txBox="1">
            <a:spLocks noGrp="1"/>
          </p:cNvSpPr>
          <p:nvPr>
            <p:ph type="sldNum" sz="quarter" idx="8"/>
          </p:nvPr>
        </p:nvSpPr>
        <p:spPr/>
        <p:txBody>
          <a:bodyPr/>
          <a:lstStyle>
            <a:lvl1pPr>
              <a:defRPr/>
            </a:lvl1pPr>
          </a:lstStyle>
          <a:p>
            <a:pPr lvl="0"/>
            <a:fld id="{B4C0875F-056B-4853-AFD2-455A16CC8B4D}" type="slidenum">
              <a:t>‹#›</a:t>
            </a:fld>
            <a:endParaRPr lang="fr-BE"/>
          </a:p>
        </p:txBody>
      </p:sp>
    </p:spTree>
    <p:extLst>
      <p:ext uri="{BB962C8B-B14F-4D97-AF65-F5344CB8AC3E}">
        <p14:creationId xmlns:p14="http://schemas.microsoft.com/office/powerpoint/2010/main" val="397640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13F5-8456-482E-9D66-F978FB2D8AA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fr-BE"/>
          </a:p>
        </p:txBody>
      </p:sp>
      <p:sp>
        <p:nvSpPr>
          <p:cNvPr id="3" name="Content Placeholder 2">
            <a:extLst>
              <a:ext uri="{FF2B5EF4-FFF2-40B4-BE49-F238E27FC236}">
                <a16:creationId xmlns:a16="http://schemas.microsoft.com/office/drawing/2014/main" id="{2910F964-A1C8-473E-8C97-B4CB9AF741F7}"/>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A6159CAD-F5BF-400F-AA79-F9B7BF69F56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A7BBCF00-1E6B-4CD4-B1A6-FFD8D39C7496}"/>
              </a:ext>
            </a:extLst>
          </p:cNvPr>
          <p:cNvSpPr txBox="1">
            <a:spLocks noGrp="1"/>
          </p:cNvSpPr>
          <p:nvPr>
            <p:ph type="dt" sz="half" idx="7"/>
          </p:nvPr>
        </p:nvSpPr>
        <p:spPr/>
        <p:txBody>
          <a:bodyPr/>
          <a:lstStyle>
            <a:lvl1pPr>
              <a:defRPr/>
            </a:lvl1pPr>
          </a:lstStyle>
          <a:p>
            <a:pPr lvl="0"/>
            <a:fld id="{AEC50C3C-D23C-4E87-845A-FB26FEFEE2FD}" type="datetime1">
              <a:rPr lang="fr-BE"/>
              <a:pPr lvl="0"/>
              <a:t>26-01-19</a:t>
            </a:fld>
            <a:endParaRPr lang="fr-BE"/>
          </a:p>
        </p:txBody>
      </p:sp>
      <p:sp>
        <p:nvSpPr>
          <p:cNvPr id="6" name="Footer Placeholder 5">
            <a:extLst>
              <a:ext uri="{FF2B5EF4-FFF2-40B4-BE49-F238E27FC236}">
                <a16:creationId xmlns:a16="http://schemas.microsoft.com/office/drawing/2014/main" id="{C03E3F76-C879-490B-B8FC-3F5F1FDA5264}"/>
              </a:ext>
            </a:extLst>
          </p:cNvPr>
          <p:cNvSpPr txBox="1">
            <a:spLocks noGrp="1"/>
          </p:cNvSpPr>
          <p:nvPr>
            <p:ph type="ftr" sz="quarter" idx="9"/>
          </p:nvPr>
        </p:nvSpPr>
        <p:spPr/>
        <p:txBody>
          <a:bodyPr/>
          <a:lstStyle>
            <a:lvl1pPr>
              <a:defRPr/>
            </a:lvl1pPr>
          </a:lstStyle>
          <a:p>
            <a:pPr lvl="0"/>
            <a:endParaRPr lang="fr-BE"/>
          </a:p>
        </p:txBody>
      </p:sp>
      <p:sp>
        <p:nvSpPr>
          <p:cNvPr id="7" name="Slide Number Placeholder 6">
            <a:extLst>
              <a:ext uri="{FF2B5EF4-FFF2-40B4-BE49-F238E27FC236}">
                <a16:creationId xmlns:a16="http://schemas.microsoft.com/office/drawing/2014/main" id="{166B5794-9D2B-478F-A283-D0F7B337C4AE}"/>
              </a:ext>
            </a:extLst>
          </p:cNvPr>
          <p:cNvSpPr txBox="1">
            <a:spLocks noGrp="1"/>
          </p:cNvSpPr>
          <p:nvPr>
            <p:ph type="sldNum" sz="quarter" idx="8"/>
          </p:nvPr>
        </p:nvSpPr>
        <p:spPr/>
        <p:txBody>
          <a:bodyPr/>
          <a:lstStyle>
            <a:lvl1pPr>
              <a:defRPr/>
            </a:lvl1pPr>
          </a:lstStyle>
          <a:p>
            <a:pPr lvl="0"/>
            <a:fld id="{5E79992F-5638-4FE5-AF40-6E1E43E358E4}" type="slidenum">
              <a:t>‹#›</a:t>
            </a:fld>
            <a:endParaRPr lang="fr-BE"/>
          </a:p>
        </p:txBody>
      </p:sp>
    </p:spTree>
    <p:extLst>
      <p:ext uri="{BB962C8B-B14F-4D97-AF65-F5344CB8AC3E}">
        <p14:creationId xmlns:p14="http://schemas.microsoft.com/office/powerpoint/2010/main" val="365453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0C4E-C42E-4F73-A377-83EB43F3D84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fr-BE"/>
          </a:p>
        </p:txBody>
      </p:sp>
      <p:sp>
        <p:nvSpPr>
          <p:cNvPr id="3" name="Picture Placeholder 2">
            <a:extLst>
              <a:ext uri="{FF2B5EF4-FFF2-40B4-BE49-F238E27FC236}">
                <a16:creationId xmlns:a16="http://schemas.microsoft.com/office/drawing/2014/main" id="{D3FEEA3F-FB04-408D-B407-AC0371029153}"/>
              </a:ext>
            </a:extLst>
          </p:cNvPr>
          <p:cNvSpPr txBox="1">
            <a:spLocks noGrp="1"/>
          </p:cNvSpPr>
          <p:nvPr>
            <p:ph type="pic" idx="1"/>
          </p:nvPr>
        </p:nvSpPr>
        <p:spPr>
          <a:xfrm>
            <a:off x="5183184" y="987423"/>
            <a:ext cx="6172200" cy="4873623"/>
          </a:xfrm>
        </p:spPr>
        <p:txBody>
          <a:bodyPr/>
          <a:lstStyle>
            <a:lvl1pPr marL="0" indent="0">
              <a:buNone/>
              <a:defRPr lang="fr-BE" sz="3200"/>
            </a:lvl1pPr>
          </a:lstStyle>
          <a:p>
            <a:pPr lvl="0"/>
            <a:endParaRPr lang="fr-BE"/>
          </a:p>
        </p:txBody>
      </p:sp>
      <p:sp>
        <p:nvSpPr>
          <p:cNvPr id="4" name="Text Placeholder 3">
            <a:extLst>
              <a:ext uri="{FF2B5EF4-FFF2-40B4-BE49-F238E27FC236}">
                <a16:creationId xmlns:a16="http://schemas.microsoft.com/office/drawing/2014/main" id="{5A30C51A-E2B9-403E-9984-F8A42AD2B4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7228860B-3FF6-41AB-8081-89A62607930A}"/>
              </a:ext>
            </a:extLst>
          </p:cNvPr>
          <p:cNvSpPr txBox="1">
            <a:spLocks noGrp="1"/>
          </p:cNvSpPr>
          <p:nvPr>
            <p:ph type="dt" sz="half" idx="7"/>
          </p:nvPr>
        </p:nvSpPr>
        <p:spPr/>
        <p:txBody>
          <a:bodyPr/>
          <a:lstStyle>
            <a:lvl1pPr>
              <a:defRPr/>
            </a:lvl1pPr>
          </a:lstStyle>
          <a:p>
            <a:pPr lvl="0"/>
            <a:fld id="{34122FEB-B515-42B1-88D4-3FD778BFA81E}" type="datetime1">
              <a:rPr lang="fr-BE"/>
              <a:pPr lvl="0"/>
              <a:t>26-01-19</a:t>
            </a:fld>
            <a:endParaRPr lang="fr-BE"/>
          </a:p>
        </p:txBody>
      </p:sp>
      <p:sp>
        <p:nvSpPr>
          <p:cNvPr id="6" name="Footer Placeholder 5">
            <a:extLst>
              <a:ext uri="{FF2B5EF4-FFF2-40B4-BE49-F238E27FC236}">
                <a16:creationId xmlns:a16="http://schemas.microsoft.com/office/drawing/2014/main" id="{BB87F04D-6D33-4F3A-A663-4C3CE29E2387}"/>
              </a:ext>
            </a:extLst>
          </p:cNvPr>
          <p:cNvSpPr txBox="1">
            <a:spLocks noGrp="1"/>
          </p:cNvSpPr>
          <p:nvPr>
            <p:ph type="ftr" sz="quarter" idx="9"/>
          </p:nvPr>
        </p:nvSpPr>
        <p:spPr/>
        <p:txBody>
          <a:bodyPr/>
          <a:lstStyle>
            <a:lvl1pPr>
              <a:defRPr/>
            </a:lvl1pPr>
          </a:lstStyle>
          <a:p>
            <a:pPr lvl="0"/>
            <a:endParaRPr lang="fr-BE"/>
          </a:p>
        </p:txBody>
      </p:sp>
      <p:sp>
        <p:nvSpPr>
          <p:cNvPr id="7" name="Slide Number Placeholder 6">
            <a:extLst>
              <a:ext uri="{FF2B5EF4-FFF2-40B4-BE49-F238E27FC236}">
                <a16:creationId xmlns:a16="http://schemas.microsoft.com/office/drawing/2014/main" id="{FA02C700-E42E-4709-A943-8BB53DEA4567}"/>
              </a:ext>
            </a:extLst>
          </p:cNvPr>
          <p:cNvSpPr txBox="1">
            <a:spLocks noGrp="1"/>
          </p:cNvSpPr>
          <p:nvPr>
            <p:ph type="sldNum" sz="quarter" idx="8"/>
          </p:nvPr>
        </p:nvSpPr>
        <p:spPr/>
        <p:txBody>
          <a:bodyPr/>
          <a:lstStyle>
            <a:lvl1pPr>
              <a:defRPr/>
            </a:lvl1pPr>
          </a:lstStyle>
          <a:p>
            <a:pPr lvl="0"/>
            <a:fld id="{29DFD2AA-6919-4BA8-B516-4E69AF6BF586}" type="slidenum">
              <a:t>‹#›</a:t>
            </a:fld>
            <a:endParaRPr lang="fr-BE"/>
          </a:p>
        </p:txBody>
      </p:sp>
    </p:spTree>
    <p:extLst>
      <p:ext uri="{BB962C8B-B14F-4D97-AF65-F5344CB8AC3E}">
        <p14:creationId xmlns:p14="http://schemas.microsoft.com/office/powerpoint/2010/main" val="32858180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425C2-1B61-437A-87E5-5F9BFCE8478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fr-BE"/>
          </a:p>
        </p:txBody>
      </p:sp>
      <p:sp>
        <p:nvSpPr>
          <p:cNvPr id="3" name="Text Placeholder 2">
            <a:extLst>
              <a:ext uri="{FF2B5EF4-FFF2-40B4-BE49-F238E27FC236}">
                <a16:creationId xmlns:a16="http://schemas.microsoft.com/office/drawing/2014/main" id="{9373FC4D-D523-4083-AD64-9A9306324FF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6AD7528-4089-4B69-B34F-011A13707AAB}"/>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C737DD8F-F8AB-4A76-81D5-528FEBD37BC9}" type="datetime1">
              <a:rPr lang="fr-BE"/>
              <a:pPr lvl="0"/>
              <a:t>26-01-19</a:t>
            </a:fld>
            <a:endParaRPr lang="fr-BE"/>
          </a:p>
        </p:txBody>
      </p:sp>
      <p:sp>
        <p:nvSpPr>
          <p:cNvPr id="5" name="Footer Placeholder 4">
            <a:extLst>
              <a:ext uri="{FF2B5EF4-FFF2-40B4-BE49-F238E27FC236}">
                <a16:creationId xmlns:a16="http://schemas.microsoft.com/office/drawing/2014/main" id="{A1A7FE2C-177F-49F9-96A2-9CE522395E1E}"/>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endParaRPr lang="fr-BE"/>
          </a:p>
        </p:txBody>
      </p:sp>
      <p:sp>
        <p:nvSpPr>
          <p:cNvPr id="6" name="Slide Number Placeholder 5">
            <a:extLst>
              <a:ext uri="{FF2B5EF4-FFF2-40B4-BE49-F238E27FC236}">
                <a16:creationId xmlns:a16="http://schemas.microsoft.com/office/drawing/2014/main" id="{C1910A9C-3049-402E-8FAE-EE2161E6DE9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pPr lvl="0"/>
            <a:fld id="{40480BFB-BEDD-4245-835A-4F05C9878E7C}" type="slidenum">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hyperlink" Target="http://shrinksmart.e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gif"/><Relationship Id="rId2" Type="http://schemas.openxmlformats.org/officeDocument/2006/relationships/image" Target="../media/image26.jpg"/><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ec.europa.eu/regional_policy/sources/docgener/informat/2014/iti_e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spon.eu/" TargetMode="External"/><Relationship Id="rId2" Type="http://schemas.openxmlformats.org/officeDocument/2006/relationships/hyperlink" Target="http://www.errin.e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tif"/><Relationship Id="rId1" Type="http://schemas.openxmlformats.org/officeDocument/2006/relationships/slideLayout" Target="../slideLayouts/slideLayout2.xml"/><Relationship Id="rId4" Type="http://schemas.openxmlformats.org/officeDocument/2006/relationships/image" Target="../media/image36.tif"/></Relationships>
</file>

<file path=ppt/slides/_rels/slide24.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image" Target="../media/image34.tif"/><Relationship Id="rId1" Type="http://schemas.openxmlformats.org/officeDocument/2006/relationships/slideLayout" Target="../slideLayouts/slideLayout13.xml"/><Relationship Id="rId4" Type="http://schemas.openxmlformats.org/officeDocument/2006/relationships/image" Target="../media/image36.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GnxHPV2PTSs" TargetMode="External"/><Relationship Id="rId1" Type="http://schemas.openxmlformats.org/officeDocument/2006/relationships/video" Target="NULL" TargetMode="Externa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png"/><Relationship Id="rId9" Type="http://schemas.openxmlformats.org/officeDocument/2006/relationships/image" Target="../media/image53.jpg"/></Relationships>
</file>

<file path=ppt/slides/_rels/slide31.xml.rels><?xml version="1.0" encoding="UTF-8" standalone="yes"?>
<Relationships xmlns="http://schemas.openxmlformats.org/package/2006/relationships"><Relationship Id="rId2" Type="http://schemas.openxmlformats.org/officeDocument/2006/relationships/hyperlink" Target="https://www.elhueco.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richardtuffs@y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espon.eu/rural-shrink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spon.eu/rural-shrinking"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espon.eu/inner-periph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3AE6-0FF8-4678-AE9D-D6F794455BA9}"/>
              </a:ext>
            </a:extLst>
          </p:cNvPr>
          <p:cNvSpPr txBox="1">
            <a:spLocks noGrp="1"/>
          </p:cNvSpPr>
          <p:nvPr>
            <p:ph type="ctrTitle"/>
          </p:nvPr>
        </p:nvSpPr>
        <p:spPr/>
        <p:txBody>
          <a:bodyPr/>
          <a:lstStyle/>
          <a:p>
            <a:pPr lvl="0"/>
            <a:r>
              <a:rPr lang="en-GB" b="1" dirty="0">
                <a:solidFill>
                  <a:srgbClr val="ED7D31"/>
                </a:solidFill>
              </a:rPr>
              <a:t>Rural revival – territorial perspectives</a:t>
            </a:r>
            <a:endParaRPr lang="fr-BE" b="1" dirty="0">
              <a:solidFill>
                <a:srgbClr val="ED7D31"/>
              </a:solidFill>
            </a:endParaRPr>
          </a:p>
        </p:txBody>
      </p:sp>
      <p:sp>
        <p:nvSpPr>
          <p:cNvPr id="3" name="Subtitle 2">
            <a:extLst>
              <a:ext uri="{FF2B5EF4-FFF2-40B4-BE49-F238E27FC236}">
                <a16:creationId xmlns:a16="http://schemas.microsoft.com/office/drawing/2014/main" id="{C3A83CA3-BCA7-406D-BBA9-8C51813BD159}"/>
              </a:ext>
            </a:extLst>
          </p:cNvPr>
          <p:cNvSpPr txBox="1">
            <a:spLocks noGrp="1"/>
          </p:cNvSpPr>
          <p:nvPr>
            <p:ph type="subTitle" idx="1"/>
          </p:nvPr>
        </p:nvSpPr>
        <p:spPr/>
        <p:txBody>
          <a:bodyPr>
            <a:normAutofit lnSpcReduction="10000"/>
          </a:bodyPr>
          <a:lstStyle/>
          <a:p>
            <a:pPr lvl="0"/>
            <a:endParaRPr lang="en-GB" dirty="0"/>
          </a:p>
          <a:p>
            <a:pPr lvl="0"/>
            <a:r>
              <a:rPr lang="en-GB" dirty="0"/>
              <a:t>Richard Tuffs</a:t>
            </a:r>
          </a:p>
          <a:p>
            <a:pPr lvl="0"/>
            <a:endParaRPr lang="en-GB" dirty="0"/>
          </a:p>
          <a:p>
            <a:r>
              <a:rPr lang="en-GB" b="1" i="1" dirty="0"/>
              <a:t>Helping towns and villages drive rural revival</a:t>
            </a:r>
            <a:r>
              <a:rPr lang="en-GB" b="1" dirty="0"/>
              <a:t> </a:t>
            </a:r>
            <a:r>
              <a:rPr lang="en-GB" b="1" i="1" dirty="0"/>
              <a:t>in the European Union</a:t>
            </a:r>
            <a:endParaRPr lang="fr-BE" dirty="0"/>
          </a:p>
          <a:p>
            <a:pPr lvl="0"/>
            <a:endParaRPr lang="en-GB" dirty="0"/>
          </a:p>
          <a:p>
            <a:pPr lvl="0"/>
            <a:endParaRPr lang="en-GB" dirty="0"/>
          </a:p>
        </p:txBody>
      </p:sp>
      <p:pic>
        <p:nvPicPr>
          <p:cNvPr id="5" name="Picture 4">
            <a:extLst>
              <a:ext uri="{FF2B5EF4-FFF2-40B4-BE49-F238E27FC236}">
                <a16:creationId xmlns:a16="http://schemas.microsoft.com/office/drawing/2014/main" id="{2A6E91E2-2E03-4A14-8392-F6F0D6ACA158}"/>
              </a:ext>
            </a:extLst>
          </p:cNvPr>
          <p:cNvPicPr/>
          <p:nvPr/>
        </p:nvPicPr>
        <p:blipFill rotWithShape="1">
          <a:blip r:embed="rId2">
            <a:extLst>
              <a:ext uri="{28A0092B-C50C-407E-A947-70E740481C1C}">
                <a14:useLocalDpi xmlns:a14="http://schemas.microsoft.com/office/drawing/2010/main" val="0"/>
              </a:ext>
            </a:extLst>
          </a:blip>
          <a:srcRect l="14596" t="17941" r="14596" b="16019"/>
          <a:stretch/>
        </p:blipFill>
        <p:spPr bwMode="auto">
          <a:xfrm>
            <a:off x="409154" y="5468310"/>
            <a:ext cx="996315" cy="755650"/>
          </a:xfrm>
          <a:prstGeom prst="rect">
            <a:avLst/>
          </a:prstGeom>
          <a:ln>
            <a:noFill/>
          </a:ln>
          <a:extLst>
            <a:ext uri="{53640926-AAD7-44D8-BBD7-CCE9431645EC}">
              <a14:shadowObscured xmlns:a14="http://schemas.microsoft.com/office/drawing/2010/main"/>
            </a:ext>
          </a:extLst>
        </p:spPr>
      </p:pic>
      <p:pic>
        <p:nvPicPr>
          <p:cNvPr id="6" name="Picture 5" descr="C:\Users\plici\Downloads\[COMMs]\Logo EA-CoR\SINGLE LOGO\PNG\Logo-CoR_SMALL.png">
            <a:extLst>
              <a:ext uri="{FF2B5EF4-FFF2-40B4-BE49-F238E27FC236}">
                <a16:creationId xmlns:a16="http://schemas.microsoft.com/office/drawing/2014/main" id="{D2DC0548-51A8-4F8D-BEEC-519D38669281}"/>
              </a:ext>
            </a:extLst>
          </p:cNvPr>
          <p:cNvPicPr/>
          <p:nvPr/>
        </p:nvPicPr>
        <p:blipFill rotWithShape="1">
          <a:blip r:embed="rId3">
            <a:extLst>
              <a:ext uri="{28A0092B-C50C-407E-A947-70E740481C1C}">
                <a14:useLocalDpi xmlns:a14="http://schemas.microsoft.com/office/drawing/2010/main" val="0"/>
              </a:ext>
            </a:extLst>
          </a:blip>
          <a:srcRect l="14837" t="15294" r="14275" b="13529"/>
          <a:stretch/>
        </p:blipFill>
        <p:spPr bwMode="auto">
          <a:xfrm>
            <a:off x="10527362" y="5525017"/>
            <a:ext cx="805815" cy="75565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60F5-3906-4699-8A84-BD9070C6F91D}"/>
              </a:ext>
            </a:extLst>
          </p:cNvPr>
          <p:cNvSpPr>
            <a:spLocks noGrp="1"/>
          </p:cNvSpPr>
          <p:nvPr>
            <p:ph type="title"/>
          </p:nvPr>
        </p:nvSpPr>
        <p:spPr/>
        <p:txBody>
          <a:bodyPr/>
          <a:lstStyle/>
          <a:p>
            <a:r>
              <a:rPr lang="en-GB" b="1" dirty="0">
                <a:solidFill>
                  <a:schemeClr val="accent2"/>
                </a:solidFill>
              </a:rPr>
              <a:t>OECD RURAL 3.0  Megatrends</a:t>
            </a:r>
            <a:br>
              <a:rPr lang="en-GB" b="1" dirty="0">
                <a:solidFill>
                  <a:schemeClr val="accent2"/>
                </a:solidFill>
              </a:rPr>
            </a:br>
            <a:endParaRPr lang="fr-BE" b="1" dirty="0">
              <a:solidFill>
                <a:schemeClr val="accent2"/>
              </a:solidFill>
            </a:endParaRPr>
          </a:p>
        </p:txBody>
      </p:sp>
      <p:sp>
        <p:nvSpPr>
          <p:cNvPr id="3" name="Content Placeholder 2">
            <a:extLst>
              <a:ext uri="{FF2B5EF4-FFF2-40B4-BE49-F238E27FC236}">
                <a16:creationId xmlns:a16="http://schemas.microsoft.com/office/drawing/2014/main" id="{6EC46BB7-C765-44BF-83EF-18E33D9F257C}"/>
              </a:ext>
            </a:extLst>
          </p:cNvPr>
          <p:cNvSpPr>
            <a:spLocks noGrp="1"/>
          </p:cNvSpPr>
          <p:nvPr>
            <p:ph idx="1"/>
          </p:nvPr>
        </p:nvSpPr>
        <p:spPr>
          <a:xfrm>
            <a:off x="838197" y="1750828"/>
            <a:ext cx="10515600" cy="4858526"/>
          </a:xfrm>
        </p:spPr>
        <p:txBody>
          <a:bodyPr>
            <a:normAutofit/>
          </a:bodyPr>
          <a:lstStyle/>
          <a:p>
            <a:r>
              <a:rPr lang="en-GB" sz="2400" b="1" dirty="0"/>
              <a:t>Population ageing and migration. </a:t>
            </a:r>
          </a:p>
          <a:p>
            <a:r>
              <a:rPr lang="en-GB" sz="2400" b="1" dirty="0"/>
              <a:t>Urbanisation</a:t>
            </a:r>
            <a:r>
              <a:rPr lang="en-GB" sz="2400" dirty="0"/>
              <a:t>. </a:t>
            </a:r>
          </a:p>
          <a:p>
            <a:r>
              <a:rPr lang="en-GB" sz="2400" b="1" dirty="0"/>
              <a:t>Global shifts in production</a:t>
            </a:r>
            <a:r>
              <a:rPr lang="en-GB" sz="2400" dirty="0"/>
              <a:t>. </a:t>
            </a:r>
          </a:p>
          <a:p>
            <a:r>
              <a:rPr lang="en-GB" sz="2400" b="1" dirty="0"/>
              <a:t>Rise of emerging economies. </a:t>
            </a:r>
          </a:p>
          <a:p>
            <a:r>
              <a:rPr lang="en-GB" sz="2400" b="1" dirty="0"/>
              <a:t>Climate change and environmental pressures.</a:t>
            </a:r>
            <a:r>
              <a:rPr lang="en-GB" sz="2400" dirty="0"/>
              <a:t> </a:t>
            </a:r>
          </a:p>
          <a:p>
            <a:r>
              <a:rPr lang="en-GB" sz="2400" b="1" dirty="0"/>
              <a:t>Technological breakthroughs</a:t>
            </a:r>
            <a:r>
              <a:rPr lang="en-GB" sz="2400" dirty="0"/>
              <a:t> </a:t>
            </a:r>
          </a:p>
        </p:txBody>
      </p:sp>
      <p:pic>
        <p:nvPicPr>
          <p:cNvPr id="4" name="Content Placeholder 3">
            <a:extLst>
              <a:ext uri="{FF2B5EF4-FFF2-40B4-BE49-F238E27FC236}">
                <a16:creationId xmlns:a16="http://schemas.microsoft.com/office/drawing/2014/main" id="{ACEC928D-353A-4479-B85D-8F7184784288}"/>
              </a:ext>
            </a:extLst>
          </p:cNvPr>
          <p:cNvPicPr>
            <a:picLocks noChangeAspect="1"/>
          </p:cNvPicPr>
          <p:nvPr/>
        </p:nvPicPr>
        <p:blipFill rotWithShape="1">
          <a:blip r:embed="rId2"/>
          <a:srcRect l="1355"/>
          <a:stretch/>
        </p:blipFill>
        <p:spPr>
          <a:xfrm>
            <a:off x="7063404" y="985367"/>
            <a:ext cx="4957417" cy="5507504"/>
          </a:xfrm>
          <a:prstGeom prst="rect">
            <a:avLst/>
          </a:prstGeom>
          <a:noFill/>
          <a:ln>
            <a:noFill/>
          </a:ln>
        </p:spPr>
      </p:pic>
    </p:spTree>
    <p:extLst>
      <p:ext uri="{BB962C8B-B14F-4D97-AF65-F5344CB8AC3E}">
        <p14:creationId xmlns:p14="http://schemas.microsoft.com/office/powerpoint/2010/main" val="63783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EADFFF-8E57-4450-B7DB-15E0A39B9E60}"/>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C6CB7472-87FA-420A-83BE-53ACCD89F9E4}"/>
              </a:ext>
            </a:extLst>
          </p:cNvPr>
          <p:cNvSpPr>
            <a:spLocks noGrp="1"/>
          </p:cNvSpPr>
          <p:nvPr>
            <p:ph type="sldNum" sz="quarter" idx="11"/>
          </p:nvPr>
        </p:nvSpPr>
        <p:spPr/>
        <p:txBody>
          <a:bodyPr/>
          <a:lstStyle/>
          <a:p>
            <a:fld id="{865B7C27-3FE4-4A2D-B806-6F5728E302F6}" type="slidenum">
              <a:rPr lang="da-DK" smtClean="0"/>
              <a:pPr/>
              <a:t>11</a:t>
            </a:fld>
            <a:endParaRPr lang="da-DK" dirty="0"/>
          </a:p>
        </p:txBody>
      </p:sp>
      <p:sp>
        <p:nvSpPr>
          <p:cNvPr id="5" name="Date Placeholder 4">
            <a:extLst>
              <a:ext uri="{FF2B5EF4-FFF2-40B4-BE49-F238E27FC236}">
                <a16:creationId xmlns:a16="http://schemas.microsoft.com/office/drawing/2014/main" id="{136D30D7-2D1A-43FD-A5FE-A788CCE348EF}"/>
              </a:ext>
            </a:extLst>
          </p:cNvPr>
          <p:cNvSpPr>
            <a:spLocks noGrp="1"/>
          </p:cNvSpPr>
          <p:nvPr>
            <p:ph type="dt" sz="half" idx="12"/>
          </p:nvPr>
        </p:nvSpPr>
        <p:spPr/>
        <p:txBody>
          <a:bodyPr/>
          <a:lstStyle/>
          <a:p>
            <a:fld id="{27E12643-2F99-413E-B7E3-778448665D38}" type="datetime1">
              <a:rPr lang="en-US" smtClean="0"/>
              <a:pPr/>
              <a:t>1/26/2019</a:t>
            </a:fld>
            <a:endParaRPr lang="da-DK" dirty="0"/>
          </a:p>
        </p:txBody>
      </p:sp>
      <p:sp>
        <p:nvSpPr>
          <p:cNvPr id="7" name="Title 1">
            <a:extLst>
              <a:ext uri="{FF2B5EF4-FFF2-40B4-BE49-F238E27FC236}">
                <a16:creationId xmlns:a16="http://schemas.microsoft.com/office/drawing/2014/main" id="{61D3B53D-7ED4-4DD6-BFB7-1C4DB65504A2}"/>
              </a:ext>
            </a:extLst>
          </p:cNvPr>
          <p:cNvSpPr txBox="1">
            <a:spLocks/>
          </p:cNvSpPr>
          <p:nvPr/>
        </p:nvSpPr>
        <p:spPr>
          <a:xfrm>
            <a:off x="180925" y="-663535"/>
            <a:ext cx="7177816" cy="1445213"/>
          </a:xfrm>
          <a:prstGeom prst="rect">
            <a:avLst/>
          </a:prstGeom>
        </p:spPr>
        <p:txBody>
          <a:bodyPr vert="horz" lIns="0" tIns="0" rIns="0" bIns="0" rtlCol="0" anchor="b" anchorCtr="0">
            <a:normAutofit/>
          </a:bodyPr>
          <a:lstStyle>
            <a:lvl1pPr algn="l" defTabSz="914400" rtl="0" eaLnBrk="1" latinLnBrk="0" hangingPunct="1">
              <a:lnSpc>
                <a:spcPts val="4400"/>
              </a:lnSpc>
              <a:spcBef>
                <a:spcPct val="0"/>
              </a:spcBef>
              <a:buNone/>
              <a:defRPr sz="4000" b="1" kern="1200">
                <a:solidFill>
                  <a:schemeClr val="bg1"/>
                </a:solidFill>
                <a:latin typeface="+mj-lt"/>
                <a:ea typeface="+mj-ea"/>
                <a:cs typeface="+mj-cs"/>
              </a:defRPr>
            </a:lvl1pPr>
          </a:lstStyle>
          <a:p>
            <a:pPr algn="ctr"/>
            <a:r>
              <a:rPr lang="sv-SE" sz="3600" i="1" dirty="0" err="1">
                <a:latin typeface="Calibri" panose="020F0502020204030204" pitchFamily="34" charset="0"/>
                <a:cs typeface="Calibri" panose="020F0502020204030204" pitchFamily="34" charset="0"/>
              </a:rPr>
              <a:t>Structural</a:t>
            </a:r>
            <a:r>
              <a:rPr lang="sv-SE" sz="3600" i="1" dirty="0">
                <a:latin typeface="Calibri" panose="020F0502020204030204" pitchFamily="34" charset="0"/>
                <a:cs typeface="Calibri" panose="020F0502020204030204" pitchFamily="34" charset="0"/>
              </a:rPr>
              <a:t> </a:t>
            </a:r>
            <a:r>
              <a:rPr lang="sv-SE" sz="3600" i="1" dirty="0" err="1">
                <a:latin typeface="Calibri" panose="020F0502020204030204" pitchFamily="34" charset="0"/>
                <a:cs typeface="Calibri" panose="020F0502020204030204" pitchFamily="34" charset="0"/>
              </a:rPr>
              <a:t>change</a:t>
            </a:r>
            <a:r>
              <a:rPr lang="sv-SE" sz="3600" i="1"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3AD39202-8683-4DE3-958F-7996F2BEB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680" y="1018971"/>
            <a:ext cx="4000610" cy="2816909"/>
          </a:xfrm>
          <a:prstGeom prst="rect">
            <a:avLst/>
          </a:prstGeom>
        </p:spPr>
      </p:pic>
      <p:sp>
        <p:nvSpPr>
          <p:cNvPr id="9" name="TextBox 8">
            <a:extLst>
              <a:ext uri="{FF2B5EF4-FFF2-40B4-BE49-F238E27FC236}">
                <a16:creationId xmlns:a16="http://schemas.microsoft.com/office/drawing/2014/main" id="{E7E0CE01-95C4-442F-AAA2-35C50E0F42D0}"/>
              </a:ext>
            </a:extLst>
          </p:cNvPr>
          <p:cNvSpPr txBox="1"/>
          <p:nvPr/>
        </p:nvSpPr>
        <p:spPr>
          <a:xfrm>
            <a:off x="594356" y="5511175"/>
            <a:ext cx="1765005" cy="769441"/>
          </a:xfrm>
          <a:prstGeom prst="rect">
            <a:avLst/>
          </a:prstGeom>
          <a:noFill/>
        </p:spPr>
        <p:txBody>
          <a:bodyPr wrap="square" rtlCol="0">
            <a:spAutoFit/>
          </a:bodyPr>
          <a:lstStyle/>
          <a:p>
            <a:r>
              <a:rPr lang="sv-SE" sz="4400" b="1" dirty="0">
                <a:solidFill>
                  <a:schemeClr val="bg1"/>
                </a:solidFill>
              </a:rPr>
              <a:t>2018</a:t>
            </a:r>
          </a:p>
        </p:txBody>
      </p:sp>
      <p:sp>
        <p:nvSpPr>
          <p:cNvPr id="10" name="TextBox 9">
            <a:extLst>
              <a:ext uri="{FF2B5EF4-FFF2-40B4-BE49-F238E27FC236}">
                <a16:creationId xmlns:a16="http://schemas.microsoft.com/office/drawing/2014/main" id="{22E3E8B5-D122-4695-BE1A-6710CE3E956B}"/>
              </a:ext>
            </a:extLst>
          </p:cNvPr>
          <p:cNvSpPr txBox="1"/>
          <p:nvPr/>
        </p:nvSpPr>
        <p:spPr>
          <a:xfrm>
            <a:off x="671593" y="1185134"/>
            <a:ext cx="1765005" cy="769441"/>
          </a:xfrm>
          <a:prstGeom prst="rect">
            <a:avLst/>
          </a:prstGeom>
          <a:noFill/>
        </p:spPr>
        <p:txBody>
          <a:bodyPr wrap="square" rtlCol="0">
            <a:spAutoFit/>
          </a:bodyPr>
          <a:lstStyle/>
          <a:p>
            <a:r>
              <a:rPr lang="sv-SE" sz="4400" b="1" dirty="0">
                <a:solidFill>
                  <a:schemeClr val="bg1"/>
                </a:solidFill>
              </a:rPr>
              <a:t>1818</a:t>
            </a:r>
          </a:p>
        </p:txBody>
      </p:sp>
      <p:sp>
        <p:nvSpPr>
          <p:cNvPr id="11" name="TextBox 10">
            <a:extLst>
              <a:ext uri="{FF2B5EF4-FFF2-40B4-BE49-F238E27FC236}">
                <a16:creationId xmlns:a16="http://schemas.microsoft.com/office/drawing/2014/main" id="{0902D124-A40C-4518-9599-F98CB151708E}"/>
              </a:ext>
            </a:extLst>
          </p:cNvPr>
          <p:cNvSpPr txBox="1"/>
          <p:nvPr/>
        </p:nvSpPr>
        <p:spPr>
          <a:xfrm>
            <a:off x="651523" y="2608725"/>
            <a:ext cx="1765005" cy="769441"/>
          </a:xfrm>
          <a:prstGeom prst="rect">
            <a:avLst/>
          </a:prstGeom>
          <a:noFill/>
        </p:spPr>
        <p:txBody>
          <a:bodyPr wrap="square" rtlCol="0">
            <a:spAutoFit/>
          </a:bodyPr>
          <a:lstStyle/>
          <a:p>
            <a:r>
              <a:rPr lang="sv-SE" sz="4400" b="1" dirty="0">
                <a:solidFill>
                  <a:schemeClr val="bg1"/>
                </a:solidFill>
              </a:rPr>
              <a:t>1918</a:t>
            </a:r>
          </a:p>
        </p:txBody>
      </p:sp>
      <p:pic>
        <p:nvPicPr>
          <p:cNvPr id="12" name="Picture 11">
            <a:extLst>
              <a:ext uri="{FF2B5EF4-FFF2-40B4-BE49-F238E27FC236}">
                <a16:creationId xmlns:a16="http://schemas.microsoft.com/office/drawing/2014/main" id="{94116CC3-ECFD-444A-9AB8-65F63F464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169" y="1935377"/>
            <a:ext cx="4422953" cy="2873496"/>
          </a:xfrm>
          <a:prstGeom prst="rect">
            <a:avLst/>
          </a:prstGeom>
        </p:spPr>
      </p:pic>
      <p:sp>
        <p:nvSpPr>
          <p:cNvPr id="13" name="TextBox 12">
            <a:extLst>
              <a:ext uri="{FF2B5EF4-FFF2-40B4-BE49-F238E27FC236}">
                <a16:creationId xmlns:a16="http://schemas.microsoft.com/office/drawing/2014/main" id="{F1E279CC-DD97-403F-9132-84E4B5F1DEE9}"/>
              </a:ext>
            </a:extLst>
          </p:cNvPr>
          <p:cNvSpPr txBox="1"/>
          <p:nvPr/>
        </p:nvSpPr>
        <p:spPr>
          <a:xfrm>
            <a:off x="661558" y="1908421"/>
            <a:ext cx="1765005" cy="769441"/>
          </a:xfrm>
          <a:prstGeom prst="rect">
            <a:avLst/>
          </a:prstGeom>
          <a:noFill/>
        </p:spPr>
        <p:txBody>
          <a:bodyPr wrap="square" rtlCol="0">
            <a:spAutoFit/>
          </a:bodyPr>
          <a:lstStyle/>
          <a:p>
            <a:r>
              <a:rPr lang="sv-SE" sz="4400" b="1" dirty="0">
                <a:solidFill>
                  <a:schemeClr val="bg1"/>
                </a:solidFill>
              </a:rPr>
              <a:t>1858</a:t>
            </a:r>
          </a:p>
        </p:txBody>
      </p:sp>
      <p:pic>
        <p:nvPicPr>
          <p:cNvPr id="14" name="Picture 13">
            <a:extLst>
              <a:ext uri="{FF2B5EF4-FFF2-40B4-BE49-F238E27FC236}">
                <a16:creationId xmlns:a16="http://schemas.microsoft.com/office/drawing/2014/main" id="{9083D7D6-5E51-48B3-9321-497B21603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006" y="1422881"/>
            <a:ext cx="4344569" cy="2891113"/>
          </a:xfrm>
          <a:prstGeom prst="rect">
            <a:avLst/>
          </a:prstGeom>
        </p:spPr>
      </p:pic>
      <p:sp>
        <p:nvSpPr>
          <p:cNvPr id="15" name="TextBox 14">
            <a:extLst>
              <a:ext uri="{FF2B5EF4-FFF2-40B4-BE49-F238E27FC236}">
                <a16:creationId xmlns:a16="http://schemas.microsoft.com/office/drawing/2014/main" id="{A9C76EFD-58BC-4080-866D-094FD3EB10F5}"/>
              </a:ext>
            </a:extLst>
          </p:cNvPr>
          <p:cNvSpPr txBox="1"/>
          <p:nvPr/>
        </p:nvSpPr>
        <p:spPr>
          <a:xfrm>
            <a:off x="630503" y="3315524"/>
            <a:ext cx="1765005" cy="769441"/>
          </a:xfrm>
          <a:prstGeom prst="rect">
            <a:avLst/>
          </a:prstGeom>
          <a:noFill/>
        </p:spPr>
        <p:txBody>
          <a:bodyPr wrap="square" rtlCol="0">
            <a:spAutoFit/>
          </a:bodyPr>
          <a:lstStyle/>
          <a:p>
            <a:r>
              <a:rPr lang="sv-SE" sz="4400" b="1" dirty="0">
                <a:solidFill>
                  <a:schemeClr val="bg1"/>
                </a:solidFill>
              </a:rPr>
              <a:t>1948</a:t>
            </a:r>
          </a:p>
        </p:txBody>
      </p:sp>
      <p:pic>
        <p:nvPicPr>
          <p:cNvPr id="16" name="Picture 15">
            <a:extLst>
              <a:ext uri="{FF2B5EF4-FFF2-40B4-BE49-F238E27FC236}">
                <a16:creationId xmlns:a16="http://schemas.microsoft.com/office/drawing/2014/main" id="{2E793744-C2E2-43BB-B9A1-D2F47944C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338" y="1726715"/>
            <a:ext cx="4247058" cy="2899995"/>
          </a:xfrm>
          <a:prstGeom prst="rect">
            <a:avLst/>
          </a:prstGeom>
        </p:spPr>
      </p:pic>
      <p:pic>
        <p:nvPicPr>
          <p:cNvPr id="17" name="Content Placeholder 14">
            <a:extLst>
              <a:ext uri="{FF2B5EF4-FFF2-40B4-BE49-F238E27FC236}">
                <a16:creationId xmlns:a16="http://schemas.microsoft.com/office/drawing/2014/main" id="{05F76419-852F-4894-92F4-73A5D447A6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866" y="1998981"/>
            <a:ext cx="4480860" cy="3133483"/>
          </a:xfrm>
          <a:prstGeom prst="rect">
            <a:avLst/>
          </a:prstGeom>
        </p:spPr>
      </p:pic>
      <p:sp>
        <p:nvSpPr>
          <p:cNvPr id="18" name="TextBox 17">
            <a:extLst>
              <a:ext uri="{FF2B5EF4-FFF2-40B4-BE49-F238E27FC236}">
                <a16:creationId xmlns:a16="http://schemas.microsoft.com/office/drawing/2014/main" id="{52DF0B78-CFC6-45DD-8454-3174FB2329D8}"/>
              </a:ext>
            </a:extLst>
          </p:cNvPr>
          <p:cNvSpPr txBox="1"/>
          <p:nvPr/>
        </p:nvSpPr>
        <p:spPr>
          <a:xfrm>
            <a:off x="634167" y="4056428"/>
            <a:ext cx="1765005" cy="769441"/>
          </a:xfrm>
          <a:prstGeom prst="rect">
            <a:avLst/>
          </a:prstGeom>
          <a:noFill/>
        </p:spPr>
        <p:txBody>
          <a:bodyPr wrap="square" rtlCol="0">
            <a:spAutoFit/>
          </a:bodyPr>
          <a:lstStyle/>
          <a:p>
            <a:r>
              <a:rPr lang="sv-SE" sz="4400" b="1" dirty="0">
                <a:solidFill>
                  <a:schemeClr val="bg1"/>
                </a:solidFill>
              </a:rPr>
              <a:t>1958</a:t>
            </a:r>
          </a:p>
        </p:txBody>
      </p:sp>
      <p:pic>
        <p:nvPicPr>
          <p:cNvPr id="19" name="Picture 18">
            <a:extLst>
              <a:ext uri="{FF2B5EF4-FFF2-40B4-BE49-F238E27FC236}">
                <a16:creationId xmlns:a16="http://schemas.microsoft.com/office/drawing/2014/main" id="{BAEB54C7-EC4D-4DBA-B5FE-6B383AF249C6}"/>
              </a:ext>
            </a:extLst>
          </p:cNvPr>
          <p:cNvPicPr>
            <a:picLocks noChangeAspect="1"/>
          </p:cNvPicPr>
          <p:nvPr/>
        </p:nvPicPr>
        <p:blipFill>
          <a:blip r:embed="rId7"/>
          <a:stretch>
            <a:fillRect/>
          </a:stretch>
        </p:blipFill>
        <p:spPr>
          <a:xfrm>
            <a:off x="5384499" y="2203526"/>
            <a:ext cx="5110168" cy="3410769"/>
          </a:xfrm>
          <a:prstGeom prst="rect">
            <a:avLst/>
          </a:prstGeom>
        </p:spPr>
      </p:pic>
      <p:pic>
        <p:nvPicPr>
          <p:cNvPr id="20" name="Picture 19">
            <a:extLst>
              <a:ext uri="{FF2B5EF4-FFF2-40B4-BE49-F238E27FC236}">
                <a16:creationId xmlns:a16="http://schemas.microsoft.com/office/drawing/2014/main" id="{598EDF91-2A73-4524-B133-6DEF93B06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0496" y="2527117"/>
            <a:ext cx="5203203" cy="3347236"/>
          </a:xfrm>
          <a:prstGeom prst="rect">
            <a:avLst/>
          </a:prstGeom>
        </p:spPr>
      </p:pic>
      <p:sp>
        <p:nvSpPr>
          <p:cNvPr id="21" name="TextBox 20">
            <a:extLst>
              <a:ext uri="{FF2B5EF4-FFF2-40B4-BE49-F238E27FC236}">
                <a16:creationId xmlns:a16="http://schemas.microsoft.com/office/drawing/2014/main" id="{FAD50D06-8A0A-4E37-B114-D1F52824881C}"/>
              </a:ext>
            </a:extLst>
          </p:cNvPr>
          <p:cNvSpPr txBox="1"/>
          <p:nvPr/>
        </p:nvSpPr>
        <p:spPr>
          <a:xfrm>
            <a:off x="592479" y="4804376"/>
            <a:ext cx="1765005" cy="769441"/>
          </a:xfrm>
          <a:prstGeom prst="rect">
            <a:avLst/>
          </a:prstGeom>
          <a:noFill/>
        </p:spPr>
        <p:txBody>
          <a:bodyPr wrap="square" rtlCol="0">
            <a:spAutoFit/>
          </a:bodyPr>
          <a:lstStyle/>
          <a:p>
            <a:r>
              <a:rPr lang="sv-SE" sz="4400" b="1" dirty="0">
                <a:solidFill>
                  <a:schemeClr val="bg1"/>
                </a:solidFill>
              </a:rPr>
              <a:t>1968</a:t>
            </a:r>
          </a:p>
        </p:txBody>
      </p:sp>
      <p:pic>
        <p:nvPicPr>
          <p:cNvPr id="22" name="Picture 21">
            <a:extLst>
              <a:ext uri="{FF2B5EF4-FFF2-40B4-BE49-F238E27FC236}">
                <a16:creationId xmlns:a16="http://schemas.microsoft.com/office/drawing/2014/main" id="{B67AAD83-D6DF-4DC2-8A7A-A0E3EA563E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8458" y="3304020"/>
            <a:ext cx="5345358" cy="3450560"/>
          </a:xfrm>
          <a:prstGeom prst="rect">
            <a:avLst/>
          </a:prstGeom>
        </p:spPr>
      </p:pic>
    </p:spTree>
    <p:extLst>
      <p:ext uri="{BB962C8B-B14F-4D97-AF65-F5344CB8AC3E}">
        <p14:creationId xmlns:p14="http://schemas.microsoft.com/office/powerpoint/2010/main" val="21438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D7093-1D10-4AAB-9B91-35BFD4932E2D}"/>
              </a:ext>
            </a:extLst>
          </p:cNvPr>
          <p:cNvSpPr txBox="1">
            <a:spLocks noGrp="1"/>
          </p:cNvSpPr>
          <p:nvPr>
            <p:ph type="title"/>
          </p:nvPr>
        </p:nvSpPr>
        <p:spPr/>
        <p:txBody>
          <a:bodyPr/>
          <a:lstStyle/>
          <a:p>
            <a:pPr lvl="0"/>
            <a:r>
              <a:rPr lang="da-DK" sz="4800" dirty="0">
                <a:solidFill>
                  <a:schemeClr val="accent2"/>
                </a:solidFill>
              </a:rPr>
              <a:t>Policy agendas</a:t>
            </a:r>
          </a:p>
        </p:txBody>
      </p:sp>
      <p:sp>
        <p:nvSpPr>
          <p:cNvPr id="3" name="Pladsholder til slidenummer 3">
            <a:extLst>
              <a:ext uri="{FF2B5EF4-FFF2-40B4-BE49-F238E27FC236}">
                <a16:creationId xmlns:a16="http://schemas.microsoft.com/office/drawing/2014/main" id="{B58CFAB9-7CAD-433B-A13F-1BD6F6B5989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BDC94B-73B5-449D-8BF6-5D6A361BABB6}" type="slidenum">
              <a:t>12</a:t>
            </a:fld>
            <a:endParaRPr lang="da-DK" sz="1200" b="0" i="0" u="none" strike="noStrike" kern="1200" cap="none" spc="0" baseline="0">
              <a:solidFill>
                <a:srgbClr val="898989"/>
              </a:solidFill>
              <a:uFillTx/>
              <a:latin typeface="Calibri"/>
            </a:endParaRPr>
          </a:p>
        </p:txBody>
      </p:sp>
      <p:sp>
        <p:nvSpPr>
          <p:cNvPr id="4" name="Pladsholder til tekst 5">
            <a:extLst>
              <a:ext uri="{FF2B5EF4-FFF2-40B4-BE49-F238E27FC236}">
                <a16:creationId xmlns:a16="http://schemas.microsoft.com/office/drawing/2014/main" id="{75E19806-AAB5-4E6F-A126-A3470F00F355}"/>
              </a:ext>
            </a:extLst>
          </p:cNvPr>
          <p:cNvSpPr txBox="1">
            <a:spLocks noGrp="1"/>
          </p:cNvSpPr>
          <p:nvPr>
            <p:ph type="body" idx="4294967295"/>
          </p:nvPr>
        </p:nvSpPr>
        <p:spPr>
          <a:xfrm>
            <a:off x="960001" y="1979996"/>
            <a:ext cx="10560003" cy="4140000"/>
          </a:xfrm>
        </p:spPr>
        <p:txBody>
          <a:bodyPr>
            <a:normAutofit lnSpcReduction="10000"/>
          </a:bodyPr>
          <a:lstStyle/>
          <a:p>
            <a:pPr marL="0" lvl="0" indent="0">
              <a:lnSpc>
                <a:spcPct val="80000"/>
              </a:lnSpc>
              <a:buNone/>
            </a:pPr>
            <a:r>
              <a:rPr lang="en-GB" dirty="0"/>
              <a:t>EU Shrink Smart* indicates there are three potential policy responses:</a:t>
            </a:r>
          </a:p>
          <a:p>
            <a:pPr marL="522899" lvl="1" indent="-342900">
              <a:lnSpc>
                <a:spcPct val="80000"/>
              </a:lnSpc>
              <a:buFont typeface="Calibri Light"/>
              <a:buAutoNum type="arabicPeriod"/>
            </a:pPr>
            <a:r>
              <a:rPr lang="en-GB" dirty="0"/>
              <a:t>“Do nothing”</a:t>
            </a:r>
          </a:p>
          <a:p>
            <a:pPr marL="522899" lvl="1" indent="-342900">
              <a:lnSpc>
                <a:spcPct val="80000"/>
              </a:lnSpc>
              <a:buFont typeface="Calibri Light"/>
              <a:buAutoNum type="arabicPeriod"/>
            </a:pPr>
            <a:r>
              <a:rPr lang="en-GB" dirty="0"/>
              <a:t>“Reverse the trend and stimulate growth”</a:t>
            </a:r>
          </a:p>
          <a:p>
            <a:pPr marL="522899" lvl="1" indent="-342900">
              <a:lnSpc>
                <a:spcPct val="80000"/>
              </a:lnSpc>
              <a:buFont typeface="Calibri Light"/>
              <a:buAutoNum type="arabicPeriod"/>
            </a:pPr>
            <a:r>
              <a:rPr lang="en-GB" dirty="0"/>
              <a:t>“Accept and adapt to decline”</a:t>
            </a:r>
          </a:p>
          <a:p>
            <a:pPr lvl="0">
              <a:lnSpc>
                <a:spcPct val="80000"/>
              </a:lnSpc>
            </a:pPr>
            <a:endParaRPr lang="en-US" dirty="0"/>
          </a:p>
          <a:p>
            <a:pPr marL="0" lvl="0" indent="0">
              <a:lnSpc>
                <a:spcPct val="80000"/>
              </a:lnSpc>
              <a:buNone/>
            </a:pPr>
            <a:r>
              <a:rPr lang="en-US" dirty="0"/>
              <a:t>Planning for </a:t>
            </a:r>
            <a:r>
              <a:rPr lang="en-GB" dirty="0"/>
              <a:t>shrinkage:</a:t>
            </a:r>
          </a:p>
          <a:p>
            <a:pPr lvl="0">
              <a:lnSpc>
                <a:spcPct val="80000"/>
              </a:lnSpc>
            </a:pPr>
            <a:r>
              <a:rPr lang="en-GB" dirty="0"/>
              <a:t>Shrinkage as an opportunity</a:t>
            </a:r>
          </a:p>
          <a:p>
            <a:pPr lvl="0">
              <a:lnSpc>
                <a:spcPct val="80000"/>
              </a:lnSpc>
            </a:pPr>
            <a:r>
              <a:rPr lang="en-GB" dirty="0"/>
              <a:t>Effective government-led policy interventions</a:t>
            </a:r>
          </a:p>
          <a:p>
            <a:pPr lvl="0">
              <a:lnSpc>
                <a:spcPct val="80000"/>
              </a:lnSpc>
            </a:pPr>
            <a:r>
              <a:rPr lang="en-GB" dirty="0"/>
              <a:t>Place-based approaches</a:t>
            </a:r>
          </a:p>
          <a:p>
            <a:pPr marL="0" lvl="0" indent="0">
              <a:lnSpc>
                <a:spcPct val="80000"/>
              </a:lnSpc>
              <a:buNone/>
            </a:pPr>
            <a:r>
              <a:rPr lang="en-GB" dirty="0"/>
              <a:t>							* </a:t>
            </a:r>
            <a:r>
              <a:rPr lang="en-GB" dirty="0">
                <a:hlinkClick r:id="rId2"/>
              </a:rPr>
              <a:t>http://shrinksmart.eu/</a:t>
            </a:r>
            <a:r>
              <a:rPr lang="en-GB"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8112-C131-43DB-8AD9-6AAFB12344FD}"/>
              </a:ext>
            </a:extLst>
          </p:cNvPr>
          <p:cNvSpPr>
            <a:spLocks noGrp="1"/>
          </p:cNvSpPr>
          <p:nvPr>
            <p:ph type="title"/>
          </p:nvPr>
        </p:nvSpPr>
        <p:spPr/>
        <p:txBody>
          <a:bodyPr/>
          <a:lstStyle/>
          <a:p>
            <a:r>
              <a:rPr lang="en-GB" b="1" dirty="0">
                <a:solidFill>
                  <a:schemeClr val="accent2"/>
                </a:solidFill>
              </a:rPr>
              <a:t>Do nothing and reverse the trend</a:t>
            </a:r>
            <a:endParaRPr lang="fr-BE" b="1" dirty="0">
              <a:solidFill>
                <a:schemeClr val="accent2"/>
              </a:solidFill>
            </a:endParaRPr>
          </a:p>
        </p:txBody>
      </p:sp>
      <p:sp>
        <p:nvSpPr>
          <p:cNvPr id="3" name="Text Placeholder 2">
            <a:extLst>
              <a:ext uri="{FF2B5EF4-FFF2-40B4-BE49-F238E27FC236}">
                <a16:creationId xmlns:a16="http://schemas.microsoft.com/office/drawing/2014/main" id="{3CA49DB3-8F98-43F2-BC2F-D28B99F29697}"/>
              </a:ext>
            </a:extLst>
          </p:cNvPr>
          <p:cNvSpPr>
            <a:spLocks noGrp="1"/>
          </p:cNvSpPr>
          <p:nvPr>
            <p:ph idx="1"/>
          </p:nvPr>
        </p:nvSpPr>
        <p:spPr>
          <a:xfrm>
            <a:off x="838203" y="1825627"/>
            <a:ext cx="7653667" cy="4351336"/>
          </a:xfrm>
        </p:spPr>
        <p:txBody>
          <a:bodyPr>
            <a:normAutofit fontScale="92500" lnSpcReduction="20000"/>
          </a:bodyPr>
          <a:lstStyle/>
          <a:p>
            <a:r>
              <a:rPr lang="en-GB" dirty="0"/>
              <a:t>“The reality of depopulation is often presented as a taboo which does not fit with one-size-fits-all normative policy goals and political perspectives, resulting in an overriding policy imperative to reverse depopulation and return to growth, and not very often leading to success.</a:t>
            </a:r>
          </a:p>
          <a:p>
            <a:r>
              <a:rPr lang="en-GB" dirty="0"/>
              <a:t>The very idea of adaptation planning for shrinkage has not been widely accepted to date as it is generally considered counterintuitive and defeatist amongst politicians and civil society at large. </a:t>
            </a:r>
          </a:p>
          <a:p>
            <a:r>
              <a:rPr lang="en-GB" dirty="0"/>
              <a:t>This makes it difficult to find workable solutions which require creative new ways of thinking and context specific solutions.</a:t>
            </a:r>
          </a:p>
        </p:txBody>
      </p:sp>
      <p:pic>
        <p:nvPicPr>
          <p:cNvPr id="4" name="Picture 8" descr="A close up of a mans face&#10;&#10;Description generated with high confidence">
            <a:extLst>
              <a:ext uri="{FF2B5EF4-FFF2-40B4-BE49-F238E27FC236}">
                <a16:creationId xmlns:a16="http://schemas.microsoft.com/office/drawing/2014/main" id="{BED31515-5DB5-419B-9910-1EAB2D340B40}"/>
              </a:ext>
            </a:extLst>
          </p:cNvPr>
          <p:cNvPicPr>
            <a:picLocks noChangeAspect="1"/>
          </p:cNvPicPr>
          <p:nvPr/>
        </p:nvPicPr>
        <p:blipFill>
          <a:blip r:embed="rId2"/>
          <a:stretch>
            <a:fillRect/>
          </a:stretch>
        </p:blipFill>
        <p:spPr>
          <a:xfrm rot="5400013">
            <a:off x="8918453" y="1849133"/>
            <a:ext cx="2783241" cy="2087438"/>
          </a:xfrm>
          <a:prstGeom prst="rect">
            <a:avLst/>
          </a:prstGeom>
          <a:noFill/>
          <a:ln cap="flat">
            <a:noFill/>
          </a:ln>
        </p:spPr>
      </p:pic>
      <p:sp>
        <p:nvSpPr>
          <p:cNvPr id="5" name="TextBox 9">
            <a:extLst>
              <a:ext uri="{FF2B5EF4-FFF2-40B4-BE49-F238E27FC236}">
                <a16:creationId xmlns:a16="http://schemas.microsoft.com/office/drawing/2014/main" id="{9D643BE0-1798-4B6C-AF28-15CFCAC24CCC}"/>
              </a:ext>
            </a:extLst>
          </p:cNvPr>
          <p:cNvSpPr txBox="1"/>
          <p:nvPr/>
        </p:nvSpPr>
        <p:spPr>
          <a:xfrm>
            <a:off x="9266349" y="4349794"/>
            <a:ext cx="2583106" cy="738661"/>
          </a:xfrm>
          <a:prstGeom prst="rect">
            <a:avLst/>
          </a:prstGeom>
          <a:noFill/>
          <a:ln cap="flat">
            <a:noFill/>
          </a:ln>
        </p:spPr>
        <p:txBody>
          <a:bodyPr vert="horz" wrap="square" lIns="91440" tIns="45720" rIns="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Edelmira </a:t>
            </a:r>
            <a:r>
              <a:rPr lang="en-GB" sz="1400" b="0" i="0" u="none" strike="noStrike" kern="1200" cap="none" spc="0" baseline="0" dirty="0" err="1">
                <a:solidFill>
                  <a:srgbClr val="000000"/>
                </a:solidFill>
                <a:uFillTx/>
                <a:latin typeface="Calibri"/>
              </a:rPr>
              <a:t>Barreira</a:t>
            </a:r>
            <a:r>
              <a:rPr lang="en-GB" sz="1400" b="0" i="0" u="none" strike="noStrike" kern="1200" cap="none" spc="0" baseline="0" dirty="0">
                <a:solidFill>
                  <a:srgbClr val="000000"/>
                </a:solidFill>
                <a:uFillTx/>
                <a:latin typeface="Calibri"/>
              </a:rPr>
              <a:t> </a:t>
            </a:r>
            <a:r>
              <a:rPr lang="en-GB" sz="1400" b="0" i="0" u="none" strike="noStrike" kern="1200" cap="none" spc="0" baseline="0" dirty="0" err="1">
                <a:solidFill>
                  <a:srgbClr val="000000"/>
                </a:solidFill>
                <a:uFillTx/>
                <a:latin typeface="Calibri"/>
              </a:rPr>
              <a:t>Diz</a:t>
            </a:r>
            <a:r>
              <a:rPr lang="en-GB" sz="1400" b="0" i="0" u="none" strike="noStrike" kern="1200" cap="none" spc="0" baseline="0" dirty="0">
                <a:solidFill>
                  <a:srgbClr val="000000"/>
                </a:solidFill>
                <a:uFillTx/>
                <a:latin typeface="Calibri"/>
              </a:rPr>
              <a:t>, Commissioner for the </a:t>
            </a:r>
            <a:r>
              <a:rPr lang="en-GB" sz="1400" b="0" i="0" u="none" strike="noStrike" kern="1200" cap="none" spc="0" baseline="0" dirty="0" err="1">
                <a:solidFill>
                  <a:srgbClr val="000000"/>
                </a:solidFill>
                <a:uFillTx/>
                <a:latin typeface="Calibri"/>
              </a:rPr>
              <a:t>Demograpic</a:t>
            </a:r>
            <a:r>
              <a:rPr lang="en-GB" sz="1400" b="0" i="0" u="none" strike="noStrike" kern="1200" cap="none" spc="0" baseline="0" dirty="0">
                <a:solidFill>
                  <a:srgbClr val="000000"/>
                </a:solidFill>
                <a:uFillTx/>
                <a:latin typeface="Calibri"/>
              </a:rPr>
              <a:t> Challenge, Spain</a:t>
            </a:r>
          </a:p>
        </p:txBody>
      </p:sp>
      <p:pic>
        <p:nvPicPr>
          <p:cNvPr id="6" name="Picture 15">
            <a:extLst>
              <a:ext uri="{FF2B5EF4-FFF2-40B4-BE49-F238E27FC236}">
                <a16:creationId xmlns:a16="http://schemas.microsoft.com/office/drawing/2014/main" id="{66E81851-5372-44A8-9DD8-57623D738112}"/>
              </a:ext>
            </a:extLst>
          </p:cNvPr>
          <p:cNvPicPr>
            <a:picLocks noChangeAspect="1"/>
          </p:cNvPicPr>
          <p:nvPr/>
        </p:nvPicPr>
        <p:blipFill>
          <a:blip r:embed="rId3"/>
          <a:stretch>
            <a:fillRect/>
          </a:stretch>
        </p:blipFill>
        <p:spPr>
          <a:xfrm>
            <a:off x="9266349" y="5222104"/>
            <a:ext cx="2472107" cy="1132740"/>
          </a:xfrm>
          <a:prstGeom prst="rect">
            <a:avLst/>
          </a:prstGeom>
          <a:noFill/>
          <a:ln cap="flat">
            <a:noFill/>
          </a:ln>
        </p:spPr>
      </p:pic>
    </p:spTree>
    <p:extLst>
      <p:ext uri="{BB962C8B-B14F-4D97-AF65-F5344CB8AC3E}">
        <p14:creationId xmlns:p14="http://schemas.microsoft.com/office/powerpoint/2010/main" val="259824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CC6AC-811B-42EF-9C9B-E897C74E9973}"/>
              </a:ext>
            </a:extLst>
          </p:cNvPr>
          <p:cNvSpPr txBox="1">
            <a:spLocks noGrp="1"/>
          </p:cNvSpPr>
          <p:nvPr>
            <p:ph type="title"/>
          </p:nvPr>
        </p:nvSpPr>
        <p:spPr/>
        <p:txBody>
          <a:bodyPr/>
          <a:lstStyle/>
          <a:p>
            <a:pPr lvl="0"/>
            <a:r>
              <a:rPr lang="da-DK" b="1" dirty="0">
                <a:solidFill>
                  <a:schemeClr val="accent2"/>
                </a:solidFill>
              </a:rPr>
              <a:t>Mobilising endogenous resources</a:t>
            </a:r>
          </a:p>
        </p:txBody>
      </p:sp>
      <p:sp>
        <p:nvSpPr>
          <p:cNvPr id="3" name="Pladsholder til tekst 5">
            <a:extLst>
              <a:ext uri="{FF2B5EF4-FFF2-40B4-BE49-F238E27FC236}">
                <a16:creationId xmlns:a16="http://schemas.microsoft.com/office/drawing/2014/main" id="{CC90AE9A-2546-4181-B1EC-BBB96423ACD9}"/>
              </a:ext>
            </a:extLst>
          </p:cNvPr>
          <p:cNvSpPr txBox="1">
            <a:spLocks noGrp="1"/>
          </p:cNvSpPr>
          <p:nvPr>
            <p:ph idx="1"/>
          </p:nvPr>
        </p:nvSpPr>
        <p:spPr/>
        <p:txBody>
          <a:bodyPr/>
          <a:lstStyle/>
          <a:p>
            <a:pPr marL="0" lvl="0" indent="0">
              <a:buNone/>
            </a:pPr>
            <a:r>
              <a:rPr lang="en-GB" dirty="0">
                <a:solidFill>
                  <a:srgbClr val="FF0000"/>
                </a:solidFill>
              </a:rPr>
              <a:t>From an economic sustainable point of view, it’s important to </a:t>
            </a:r>
          </a:p>
          <a:p>
            <a:pPr lvl="0"/>
            <a:r>
              <a:rPr lang="en-GB" dirty="0"/>
              <a:t>Diversify the local economy by using comparative territorial advantages</a:t>
            </a:r>
          </a:p>
          <a:p>
            <a:pPr lvl="0"/>
            <a:r>
              <a:rPr lang="en-GB" dirty="0"/>
              <a:t>Landscape - tourism</a:t>
            </a:r>
          </a:p>
          <a:p>
            <a:pPr lvl="0"/>
            <a:r>
              <a:rPr lang="en-GB" dirty="0"/>
              <a:t>Increase resilience and adaptive capacity by downsizing infrastructure and rightsizing the local economy</a:t>
            </a:r>
          </a:p>
          <a:p>
            <a:pPr lvl="0"/>
            <a:r>
              <a:rPr lang="en-GB" dirty="0"/>
              <a:t>Improve environmental sustainability</a:t>
            </a:r>
          </a:p>
          <a:p>
            <a:pPr lvl="0"/>
            <a:r>
              <a:rPr lang="en-GB" dirty="0"/>
              <a:t>Ensure access to basic services and infrastructure</a:t>
            </a:r>
          </a:p>
        </p:txBody>
      </p:sp>
      <p:sp>
        <p:nvSpPr>
          <p:cNvPr id="4" name="Pladsholder til dato 4">
            <a:extLst>
              <a:ext uri="{FF2B5EF4-FFF2-40B4-BE49-F238E27FC236}">
                <a16:creationId xmlns:a16="http://schemas.microsoft.com/office/drawing/2014/main" id="{E715488F-3679-478F-B5B1-9EA347E7DB72}"/>
              </a:ext>
            </a:extLst>
          </p:cNvPr>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E21029-DB95-4746-ACFA-E92392877292}" type="datetime1">
              <a:rPr lang="en-US" sz="1200" b="0" i="0" u="none" strike="noStrike" kern="1200" cap="none" spc="0" baseline="0">
                <a:solidFill>
                  <a:srgbClr val="898989"/>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1/26/2019</a:t>
            </a:fld>
            <a:endParaRPr lang="da-DK" sz="1200" b="0" i="0" u="none" strike="noStrike" kern="1200" cap="none" spc="0" baseline="0">
              <a:solidFill>
                <a:srgbClr val="898989"/>
              </a:solidFill>
              <a:uFillTx/>
              <a:latin typeface="Calibri"/>
            </a:endParaRPr>
          </a:p>
        </p:txBody>
      </p:sp>
      <p:sp>
        <p:nvSpPr>
          <p:cNvPr id="5" name="Pladsholder til sidefod 2">
            <a:extLst>
              <a:ext uri="{FF2B5EF4-FFF2-40B4-BE49-F238E27FC236}">
                <a16:creationId xmlns:a16="http://schemas.microsoft.com/office/drawing/2014/main" id="{A83769CD-7D6F-4803-9545-CB25C1E8D7F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898989"/>
                </a:solidFill>
                <a:uFillTx/>
                <a:latin typeface="Calibri"/>
              </a:rPr>
              <a:t>Fighting depopulation in rural areas </a:t>
            </a:r>
            <a:r>
              <a:rPr lang="da-DK" sz="1200" b="0" i="0" u="none" strike="noStrike" kern="1200" cap="none" spc="0" baseline="0">
                <a:solidFill>
                  <a:srgbClr val="898989"/>
                </a:solidFill>
                <a:uFillTx/>
                <a:latin typeface="Calibri"/>
              </a:rPr>
              <a:t>– ESPON workshop in Soria - Spain on 22-23 May 2018</a:t>
            </a:r>
          </a:p>
        </p:txBody>
      </p:sp>
      <p:sp>
        <p:nvSpPr>
          <p:cNvPr id="6" name="Pladsholder til slidenummer 3">
            <a:extLst>
              <a:ext uri="{FF2B5EF4-FFF2-40B4-BE49-F238E27FC236}">
                <a16:creationId xmlns:a16="http://schemas.microsoft.com/office/drawing/2014/main" id="{02D01DCB-EF4D-4A61-9BD5-418CD91C958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9F5782-0589-43DB-AD38-BC97B5A39481}" type="slidenum">
              <a:t>14</a:t>
            </a:fld>
            <a:endParaRPr lang="da-DK" sz="1200" b="0" i="0" u="none" strike="noStrike" kern="1200" cap="none" spc="0" baseline="0">
              <a:solidFill>
                <a:srgbClr val="898989"/>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2A6A-4A2D-45DC-883D-7B06A1F02C04}"/>
              </a:ext>
            </a:extLst>
          </p:cNvPr>
          <p:cNvSpPr txBox="1">
            <a:spLocks noGrp="1"/>
          </p:cNvSpPr>
          <p:nvPr>
            <p:ph type="title"/>
          </p:nvPr>
        </p:nvSpPr>
        <p:spPr/>
        <p:txBody>
          <a:bodyPr/>
          <a:lstStyle/>
          <a:p>
            <a:pPr lvl="0"/>
            <a:r>
              <a:rPr lang="en-GB" b="1" dirty="0">
                <a:solidFill>
                  <a:schemeClr val="accent2"/>
                </a:solidFill>
              </a:rPr>
              <a:t>Walking trails</a:t>
            </a:r>
            <a:endParaRPr lang="fr-BE" b="1" dirty="0">
              <a:solidFill>
                <a:schemeClr val="accent2"/>
              </a:solidFill>
            </a:endParaRPr>
          </a:p>
        </p:txBody>
      </p:sp>
      <p:sp>
        <p:nvSpPr>
          <p:cNvPr id="3" name="Content Placeholder 5">
            <a:extLst>
              <a:ext uri="{FF2B5EF4-FFF2-40B4-BE49-F238E27FC236}">
                <a16:creationId xmlns:a16="http://schemas.microsoft.com/office/drawing/2014/main" id="{40714D91-F1CE-431E-B9BC-21565262ACBC}"/>
              </a:ext>
            </a:extLst>
          </p:cNvPr>
          <p:cNvSpPr txBox="1">
            <a:spLocks noGrp="1"/>
          </p:cNvSpPr>
          <p:nvPr>
            <p:ph idx="1"/>
          </p:nvPr>
        </p:nvSpPr>
        <p:spPr>
          <a:xfrm>
            <a:off x="6336865" y="865186"/>
            <a:ext cx="5181603" cy="4351336"/>
          </a:xfrm>
        </p:spPr>
        <p:txBody>
          <a:bodyPr/>
          <a:lstStyle/>
          <a:p>
            <a:pPr lvl="0"/>
            <a:r>
              <a:rPr lang="en-GB"/>
              <a:t>Walking routes (1 week?) </a:t>
            </a:r>
          </a:p>
          <a:p>
            <a:pPr lvl="0"/>
            <a:r>
              <a:rPr lang="en-GB"/>
              <a:t>Stevenson Trail</a:t>
            </a:r>
          </a:p>
          <a:p>
            <a:pPr lvl="0"/>
            <a:r>
              <a:rPr lang="en-GB"/>
              <a:t>Kerry Way</a:t>
            </a:r>
          </a:p>
          <a:p>
            <a:pPr lvl="0"/>
            <a:endParaRPr lang="fr-BE"/>
          </a:p>
        </p:txBody>
      </p:sp>
      <p:pic>
        <p:nvPicPr>
          <p:cNvPr id="4" name="Picture 7">
            <a:extLst>
              <a:ext uri="{FF2B5EF4-FFF2-40B4-BE49-F238E27FC236}">
                <a16:creationId xmlns:a16="http://schemas.microsoft.com/office/drawing/2014/main" id="{B0C33BE1-7986-4E23-B72B-70F6A12CC5E6}"/>
              </a:ext>
            </a:extLst>
          </p:cNvPr>
          <p:cNvPicPr>
            <a:picLocks noChangeAspect="1"/>
          </p:cNvPicPr>
          <p:nvPr/>
        </p:nvPicPr>
        <p:blipFill>
          <a:blip r:embed="rId2"/>
          <a:stretch>
            <a:fillRect/>
          </a:stretch>
        </p:blipFill>
        <p:spPr>
          <a:xfrm>
            <a:off x="2047871" y="3940177"/>
            <a:ext cx="4124328" cy="2552703"/>
          </a:xfrm>
          <a:prstGeom prst="rect">
            <a:avLst/>
          </a:prstGeom>
          <a:noFill/>
          <a:ln cap="flat">
            <a:noFill/>
          </a:ln>
        </p:spPr>
      </p:pic>
      <p:pic>
        <p:nvPicPr>
          <p:cNvPr id="5" name="Content Placeholder 4">
            <a:extLst>
              <a:ext uri="{FF2B5EF4-FFF2-40B4-BE49-F238E27FC236}">
                <a16:creationId xmlns:a16="http://schemas.microsoft.com/office/drawing/2014/main" id="{65C47818-D7FA-4788-A670-70BF04CB5BE2}"/>
              </a:ext>
            </a:extLst>
          </p:cNvPr>
          <p:cNvPicPr>
            <a:picLocks noGrp="1" noChangeAspect="1"/>
          </p:cNvPicPr>
          <p:nvPr>
            <p:ph idx="2"/>
          </p:nvPr>
        </p:nvPicPr>
        <p:blipFill>
          <a:blip r:embed="rId3"/>
          <a:stretch>
            <a:fillRect/>
          </a:stretch>
        </p:blipFill>
        <p:spPr>
          <a:xfrm>
            <a:off x="838203" y="1382325"/>
            <a:ext cx="2131246" cy="2864952"/>
          </a:xfrm>
        </p:spPr>
      </p:pic>
      <p:pic>
        <p:nvPicPr>
          <p:cNvPr id="6" name="Picture 8">
            <a:extLst>
              <a:ext uri="{FF2B5EF4-FFF2-40B4-BE49-F238E27FC236}">
                <a16:creationId xmlns:a16="http://schemas.microsoft.com/office/drawing/2014/main" id="{B63B0374-086F-44D2-AFF1-9B8B8ADFA2C1}"/>
              </a:ext>
            </a:extLst>
          </p:cNvPr>
          <p:cNvPicPr>
            <a:picLocks noChangeAspect="1"/>
          </p:cNvPicPr>
          <p:nvPr/>
        </p:nvPicPr>
        <p:blipFill>
          <a:blip r:embed="rId4"/>
          <a:stretch>
            <a:fillRect/>
          </a:stretch>
        </p:blipFill>
        <p:spPr>
          <a:xfrm>
            <a:off x="7164369" y="4413031"/>
            <a:ext cx="4695581" cy="995763"/>
          </a:xfrm>
          <a:prstGeom prst="rect">
            <a:avLst/>
          </a:prstGeom>
          <a:noFill/>
          <a:ln cap="flat">
            <a:noFill/>
          </a:ln>
        </p:spPr>
      </p:pic>
      <p:pic>
        <p:nvPicPr>
          <p:cNvPr id="7" name="Picture 9">
            <a:extLst>
              <a:ext uri="{FF2B5EF4-FFF2-40B4-BE49-F238E27FC236}">
                <a16:creationId xmlns:a16="http://schemas.microsoft.com/office/drawing/2014/main" id="{7189ABB2-F9AB-4574-8A2E-CB71F669E617}"/>
              </a:ext>
            </a:extLst>
          </p:cNvPr>
          <p:cNvPicPr>
            <a:picLocks noChangeAspect="1"/>
          </p:cNvPicPr>
          <p:nvPr/>
        </p:nvPicPr>
        <p:blipFill>
          <a:blip r:embed="rId5"/>
          <a:stretch>
            <a:fillRect/>
          </a:stretch>
        </p:blipFill>
        <p:spPr>
          <a:xfrm>
            <a:off x="6784153" y="5408794"/>
            <a:ext cx="5181603" cy="935495"/>
          </a:xfrm>
          <a:prstGeom prst="rect">
            <a:avLst/>
          </a:prstGeom>
          <a:noFill/>
          <a:ln cap="flat">
            <a:noFill/>
          </a:ln>
        </p:spPr>
      </p:pic>
      <p:pic>
        <p:nvPicPr>
          <p:cNvPr id="8" name="Picture 11">
            <a:extLst>
              <a:ext uri="{FF2B5EF4-FFF2-40B4-BE49-F238E27FC236}">
                <a16:creationId xmlns:a16="http://schemas.microsoft.com/office/drawing/2014/main" id="{37212E7D-E8D7-491B-AFCB-4FAB8F2527E1}"/>
              </a:ext>
            </a:extLst>
          </p:cNvPr>
          <p:cNvPicPr>
            <a:picLocks noChangeAspect="1"/>
          </p:cNvPicPr>
          <p:nvPr/>
        </p:nvPicPr>
        <p:blipFill>
          <a:blip r:embed="rId6"/>
          <a:srcRect l="11917" t="25356" r="15273"/>
          <a:stretch>
            <a:fillRect/>
          </a:stretch>
        </p:blipFill>
        <p:spPr>
          <a:xfrm>
            <a:off x="3380829" y="1490270"/>
            <a:ext cx="2638967" cy="1800938"/>
          </a:xfrm>
          <a:prstGeom prst="rect">
            <a:avLst/>
          </a:prstGeom>
          <a:noFill/>
          <a:ln cap="flat">
            <a:noFill/>
          </a:ln>
        </p:spPr>
      </p:pic>
      <p:pic>
        <p:nvPicPr>
          <p:cNvPr id="9" name="Picture 13">
            <a:extLst>
              <a:ext uri="{FF2B5EF4-FFF2-40B4-BE49-F238E27FC236}">
                <a16:creationId xmlns:a16="http://schemas.microsoft.com/office/drawing/2014/main" id="{F030F5D0-2D89-4D25-8CE5-7BA9DFDA0488}"/>
              </a:ext>
            </a:extLst>
          </p:cNvPr>
          <p:cNvPicPr>
            <a:picLocks noChangeAspect="1"/>
          </p:cNvPicPr>
          <p:nvPr/>
        </p:nvPicPr>
        <p:blipFill>
          <a:blip r:embed="rId7"/>
          <a:stretch>
            <a:fillRect/>
          </a:stretch>
        </p:blipFill>
        <p:spPr>
          <a:xfrm>
            <a:off x="7314294" y="2566647"/>
            <a:ext cx="4241371" cy="1449131"/>
          </a:xfrm>
          <a:prstGeom prst="rect">
            <a:avLst/>
          </a:prstGeom>
          <a:noFill/>
          <a:ln cap="flat">
            <a:noFill/>
          </a:ln>
        </p:spPr>
      </p:pic>
    </p:spTree>
    <p:extLst>
      <p:ext uri="{BB962C8B-B14F-4D97-AF65-F5344CB8AC3E}">
        <p14:creationId xmlns:p14="http://schemas.microsoft.com/office/powerpoint/2010/main" val="361426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36B8-20D4-4CD1-8033-B66D77832F18}"/>
              </a:ext>
            </a:extLst>
          </p:cNvPr>
          <p:cNvSpPr>
            <a:spLocks noGrp="1"/>
          </p:cNvSpPr>
          <p:nvPr>
            <p:ph type="title"/>
          </p:nvPr>
        </p:nvSpPr>
        <p:spPr/>
        <p:txBody>
          <a:bodyPr/>
          <a:lstStyle/>
          <a:p>
            <a:r>
              <a:rPr lang="en-GB" b="1" dirty="0">
                <a:solidFill>
                  <a:schemeClr val="accent2"/>
                </a:solidFill>
              </a:rPr>
              <a:t>Social innovation and ICT</a:t>
            </a:r>
            <a:endParaRPr lang="fr-BE" b="1" dirty="0">
              <a:solidFill>
                <a:schemeClr val="accent2"/>
              </a:solidFill>
            </a:endParaRPr>
          </a:p>
        </p:txBody>
      </p:sp>
      <p:sp>
        <p:nvSpPr>
          <p:cNvPr id="3" name="Content Placeholder 2">
            <a:extLst>
              <a:ext uri="{FF2B5EF4-FFF2-40B4-BE49-F238E27FC236}">
                <a16:creationId xmlns:a16="http://schemas.microsoft.com/office/drawing/2014/main" id="{1D5E68B2-B78B-4065-B505-ED6A3D85FB49}"/>
              </a:ext>
            </a:extLst>
          </p:cNvPr>
          <p:cNvSpPr>
            <a:spLocks noGrp="1"/>
          </p:cNvSpPr>
          <p:nvPr>
            <p:ph idx="1"/>
          </p:nvPr>
        </p:nvSpPr>
        <p:spPr/>
        <p:txBody>
          <a:bodyPr/>
          <a:lstStyle/>
          <a:p>
            <a:pPr>
              <a:buFont typeface="Arial" panose="020B0604020202020204" pitchFamily="34" charset="0"/>
              <a:buChar char="•"/>
            </a:pPr>
            <a:r>
              <a:rPr lang="en-GB" dirty="0"/>
              <a:t>ICT for public services and new employment opportunities.</a:t>
            </a:r>
          </a:p>
          <a:p>
            <a:pPr>
              <a:buFont typeface="Arial" panose="020B0604020202020204" pitchFamily="34" charset="0"/>
              <a:buChar char="•"/>
            </a:pPr>
            <a:r>
              <a:rPr lang="en-US" dirty="0"/>
              <a:t>Social innovation to develop a new intergenerational pact</a:t>
            </a:r>
          </a:p>
          <a:p>
            <a:pPr>
              <a:buFont typeface="Arial" panose="020B0604020202020204" pitchFamily="34" charset="0"/>
              <a:buChar char="•"/>
            </a:pPr>
            <a:endParaRPr lang="en-US" dirty="0"/>
          </a:p>
          <a:p>
            <a:pPr marL="0" indent="0">
              <a:buNone/>
            </a:pPr>
            <a:r>
              <a:rPr lang="en-US" dirty="0"/>
              <a:t>Examples:</a:t>
            </a:r>
            <a:endParaRPr lang="en-GB" dirty="0"/>
          </a:p>
          <a:p>
            <a:pPr>
              <a:buFont typeface="Arial" panose="020B0604020202020204" pitchFamily="34" charset="0"/>
              <a:buChar char="•"/>
            </a:pPr>
            <a:r>
              <a:rPr lang="en-GB" dirty="0"/>
              <a:t>“Silver economy”</a:t>
            </a:r>
          </a:p>
          <a:p>
            <a:pPr>
              <a:buFont typeface="Arial" panose="020B0604020202020204" pitchFamily="34" charset="0"/>
              <a:buChar char="•"/>
            </a:pPr>
            <a:r>
              <a:rPr lang="en-GB" dirty="0"/>
              <a:t>“White economy” (healthcare and medical services)</a:t>
            </a:r>
            <a:endParaRPr lang="fr-BE" dirty="0"/>
          </a:p>
        </p:txBody>
      </p:sp>
    </p:spTree>
    <p:extLst>
      <p:ext uri="{BB962C8B-B14F-4D97-AF65-F5344CB8AC3E}">
        <p14:creationId xmlns:p14="http://schemas.microsoft.com/office/powerpoint/2010/main" val="117984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193A4-8A55-4F27-8277-609BB1A10DF8}"/>
              </a:ext>
            </a:extLst>
          </p:cNvPr>
          <p:cNvSpPr txBox="1">
            <a:spLocks noGrp="1"/>
          </p:cNvSpPr>
          <p:nvPr>
            <p:ph type="title"/>
          </p:nvPr>
        </p:nvSpPr>
        <p:spPr/>
        <p:txBody>
          <a:bodyPr/>
          <a:lstStyle/>
          <a:p>
            <a:pPr lvl="0"/>
            <a:r>
              <a:rPr lang="en-GB" b="1" dirty="0">
                <a:solidFill>
                  <a:schemeClr val="accent2"/>
                </a:solidFill>
              </a:rPr>
              <a:t>Fostering ecosystem services and the green economy</a:t>
            </a:r>
          </a:p>
        </p:txBody>
      </p:sp>
      <p:sp>
        <p:nvSpPr>
          <p:cNvPr id="3" name="Pladsholder til tekst 5">
            <a:extLst>
              <a:ext uri="{FF2B5EF4-FFF2-40B4-BE49-F238E27FC236}">
                <a16:creationId xmlns:a16="http://schemas.microsoft.com/office/drawing/2014/main" id="{C20DA32A-053A-43F0-B9CE-7D33AE3CACD9}"/>
              </a:ext>
            </a:extLst>
          </p:cNvPr>
          <p:cNvSpPr txBox="1">
            <a:spLocks noGrp="1"/>
          </p:cNvSpPr>
          <p:nvPr>
            <p:ph idx="1"/>
          </p:nvPr>
        </p:nvSpPr>
        <p:spPr/>
        <p:txBody>
          <a:bodyPr/>
          <a:lstStyle/>
          <a:p>
            <a:pPr lvl="0"/>
            <a:r>
              <a:rPr lang="en-GB" dirty="0"/>
              <a:t>Using the “natural green advantage”</a:t>
            </a:r>
          </a:p>
          <a:p>
            <a:pPr lvl="0"/>
            <a:r>
              <a:rPr lang="en-GB" dirty="0"/>
              <a:t>Promote low-carbon economy</a:t>
            </a:r>
          </a:p>
          <a:p>
            <a:pPr lvl="1"/>
            <a:r>
              <a:rPr lang="en-GB" dirty="0"/>
              <a:t>Circular economy</a:t>
            </a:r>
          </a:p>
          <a:p>
            <a:pPr lvl="1"/>
            <a:r>
              <a:rPr lang="en-GB" dirty="0"/>
              <a:t>Promoting local produce supported by technology and ICT</a:t>
            </a:r>
          </a:p>
          <a:p>
            <a:pPr lvl="1"/>
            <a:r>
              <a:rPr lang="en-GB" dirty="0"/>
              <a:t>Smart diversification in agri-food, energy, biomass, </a:t>
            </a:r>
            <a:r>
              <a:rPr lang="en-GB" u="sng" dirty="0"/>
              <a:t>tourism</a:t>
            </a:r>
            <a:r>
              <a:rPr lang="en-GB" dirty="0"/>
              <a:t> and cultural activities</a:t>
            </a:r>
          </a:p>
        </p:txBody>
      </p:sp>
      <p:sp>
        <p:nvSpPr>
          <p:cNvPr id="4" name="Pladsholder til dato 4">
            <a:extLst>
              <a:ext uri="{FF2B5EF4-FFF2-40B4-BE49-F238E27FC236}">
                <a16:creationId xmlns:a16="http://schemas.microsoft.com/office/drawing/2014/main" id="{E6C48677-93BF-4695-9F68-0B97195A2837}"/>
              </a:ext>
            </a:extLst>
          </p:cNvPr>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ECB743-11F8-4126-81BD-B1BE7DF5EEC3}" type="datetime1">
              <a:rPr lang="en-US" sz="1200" b="0" i="0" u="none" strike="noStrike" kern="1200" cap="none" spc="0" baseline="0">
                <a:solidFill>
                  <a:srgbClr val="898989"/>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1/26/2019</a:t>
            </a:fld>
            <a:endParaRPr lang="da-DK" sz="1200" b="0" i="0" u="none" strike="noStrike" kern="1200" cap="none" spc="0" baseline="0">
              <a:solidFill>
                <a:srgbClr val="898989"/>
              </a:solidFill>
              <a:uFillTx/>
              <a:latin typeface="Calibri"/>
            </a:endParaRPr>
          </a:p>
        </p:txBody>
      </p:sp>
      <p:sp>
        <p:nvSpPr>
          <p:cNvPr id="5" name="Pladsholder til sidefod 2">
            <a:extLst>
              <a:ext uri="{FF2B5EF4-FFF2-40B4-BE49-F238E27FC236}">
                <a16:creationId xmlns:a16="http://schemas.microsoft.com/office/drawing/2014/main" id="{68038BBE-059A-41DB-9F2D-46716E96F80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898989"/>
                </a:solidFill>
                <a:uFillTx/>
                <a:latin typeface="Calibri"/>
              </a:rPr>
              <a:t>Fighting depopulation in rural areas </a:t>
            </a:r>
            <a:r>
              <a:rPr lang="da-DK" sz="1200" b="0" i="0" u="none" strike="noStrike" kern="1200" cap="none" spc="0" baseline="0">
                <a:solidFill>
                  <a:srgbClr val="898989"/>
                </a:solidFill>
                <a:uFillTx/>
                <a:latin typeface="Calibri"/>
              </a:rPr>
              <a:t>– ESPON workshop in Soria - Spain on 22-23 May 2018</a:t>
            </a:r>
          </a:p>
        </p:txBody>
      </p:sp>
      <p:sp>
        <p:nvSpPr>
          <p:cNvPr id="6" name="Pladsholder til slidenummer 3">
            <a:extLst>
              <a:ext uri="{FF2B5EF4-FFF2-40B4-BE49-F238E27FC236}">
                <a16:creationId xmlns:a16="http://schemas.microsoft.com/office/drawing/2014/main" id="{6FE7B07C-C1B1-4540-B130-B4E7A9459DE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AE057B-A119-4784-803A-FA285408833C}" type="slidenum">
              <a:t>17</a:t>
            </a:fld>
            <a:endParaRPr lang="da-DK" sz="1200" b="0" i="0" u="none" strike="noStrike" kern="1200" cap="none" spc="0" baseline="0">
              <a:solidFill>
                <a:srgbClr val="898989"/>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884EF6-B7A0-4E00-953E-40931E27ADA6}"/>
              </a:ext>
            </a:extLst>
          </p:cNvPr>
          <p:cNvSpPr txBox="1">
            <a:spLocks noGrp="1"/>
          </p:cNvSpPr>
          <p:nvPr>
            <p:ph type="title"/>
          </p:nvPr>
        </p:nvSpPr>
        <p:spPr>
          <a:xfrm>
            <a:off x="960001" y="789742"/>
            <a:ext cx="9864117" cy="1231106"/>
          </a:xfrm>
          <a:solidFill>
            <a:srgbClr val="FFFFFF"/>
          </a:solidFill>
        </p:spPr>
        <p:txBody>
          <a:bodyPr anchor="ctr">
            <a:spAutoFit/>
          </a:bodyPr>
          <a:lstStyle/>
          <a:p>
            <a:pPr lvl="0" hangingPunct="0">
              <a:lnSpc>
                <a:spcPct val="100000"/>
              </a:lnSpc>
            </a:pPr>
            <a:r>
              <a:rPr lang="fr-FR" sz="4000" dirty="0" err="1">
                <a:solidFill>
                  <a:schemeClr val="accent2"/>
                </a:solidFill>
                <a:latin typeface="+mn-lt"/>
              </a:rPr>
              <a:t>Spanish</a:t>
            </a:r>
            <a:r>
              <a:rPr lang="fr-FR" sz="4000" dirty="0">
                <a:solidFill>
                  <a:schemeClr val="accent2"/>
                </a:solidFill>
                <a:latin typeface="+mn-lt"/>
              </a:rPr>
              <a:t> Strategic objectives </a:t>
            </a:r>
            <a:r>
              <a:rPr lang="fr-FR" sz="4000" dirty="0" err="1">
                <a:solidFill>
                  <a:schemeClr val="accent2"/>
                </a:solidFill>
                <a:latin typeface="+mn-lt"/>
              </a:rPr>
              <a:t>against</a:t>
            </a:r>
            <a:r>
              <a:rPr lang="fr-FR" sz="4000" dirty="0">
                <a:solidFill>
                  <a:schemeClr val="accent2"/>
                </a:solidFill>
                <a:latin typeface="+mn-lt"/>
              </a:rPr>
              <a:t> </a:t>
            </a:r>
            <a:r>
              <a:rPr lang="fr-FR" sz="4000" dirty="0" err="1">
                <a:solidFill>
                  <a:schemeClr val="accent2"/>
                </a:solidFill>
                <a:latin typeface="+mn-lt"/>
              </a:rPr>
              <a:t>depopulation</a:t>
            </a:r>
            <a:r>
              <a:rPr lang="fr-FR" sz="1100" dirty="0">
                <a:solidFill>
                  <a:schemeClr val="accent2"/>
                </a:solidFill>
                <a:latin typeface="+mn-lt"/>
              </a:rPr>
              <a:t> </a:t>
            </a:r>
            <a:endParaRPr lang="fr-FR" sz="3600" dirty="0">
              <a:solidFill>
                <a:schemeClr val="accent2"/>
              </a:solidFill>
              <a:latin typeface="+mn-lt"/>
            </a:endParaRPr>
          </a:p>
        </p:txBody>
      </p:sp>
      <p:sp>
        <p:nvSpPr>
          <p:cNvPr id="3" name="Rectangle 2">
            <a:extLst>
              <a:ext uri="{FF2B5EF4-FFF2-40B4-BE49-F238E27FC236}">
                <a16:creationId xmlns:a16="http://schemas.microsoft.com/office/drawing/2014/main" id="{A0B4B71A-C2D5-437C-8BDA-D429C2790A01}"/>
              </a:ext>
            </a:extLst>
          </p:cNvPr>
          <p:cNvSpPr txBox="1">
            <a:spLocks noGrp="1"/>
          </p:cNvSpPr>
          <p:nvPr>
            <p:ph type="body" idx="4294967295"/>
          </p:nvPr>
        </p:nvSpPr>
        <p:spPr>
          <a:xfrm>
            <a:off x="960001" y="2268781"/>
            <a:ext cx="10473720" cy="3447095"/>
          </a:xfrm>
          <a:solidFill>
            <a:srgbClr val="FFFFFF"/>
          </a:solidFill>
        </p:spPr>
        <p:txBody>
          <a:bodyPr lIns="0" tIns="0" rIns="0" bIns="0" anchor="ctr">
            <a:spAutoFit/>
          </a:bodyPr>
          <a:lstStyle/>
          <a:p>
            <a:pPr lvl="0" hangingPunct="0">
              <a:lnSpc>
                <a:spcPct val="100000"/>
              </a:lnSpc>
              <a:spcBef>
                <a:spcPts val="0"/>
              </a:spcBef>
            </a:pPr>
            <a:r>
              <a:rPr lang="fr-FR">
                <a:solidFill>
                  <a:srgbClr val="212121"/>
                </a:solidFill>
                <a:latin typeface="inherit"/>
              </a:rPr>
              <a:t>Encourage balanced development to promote the equality of all citizens in care and access to services. </a:t>
            </a:r>
          </a:p>
          <a:p>
            <a:pPr lvl="0" hangingPunct="0">
              <a:lnSpc>
                <a:spcPct val="100000"/>
              </a:lnSpc>
              <a:spcBef>
                <a:spcPts val="0"/>
              </a:spcBef>
            </a:pPr>
            <a:r>
              <a:rPr lang="fr-FR">
                <a:solidFill>
                  <a:srgbClr val="212121"/>
                </a:solidFill>
                <a:latin typeface="inherit"/>
              </a:rPr>
              <a:t>Encourage equal opportunities regardless of the place of residence.</a:t>
            </a:r>
          </a:p>
          <a:p>
            <a:pPr lvl="0" hangingPunct="0">
              <a:lnSpc>
                <a:spcPct val="100000"/>
              </a:lnSpc>
              <a:spcBef>
                <a:spcPts val="0"/>
              </a:spcBef>
            </a:pPr>
            <a:r>
              <a:rPr lang="fr-FR">
                <a:solidFill>
                  <a:srgbClr val="212121"/>
                </a:solidFill>
                <a:latin typeface="inherit"/>
              </a:rPr>
              <a:t>Enhancing /strengthening resources against depopulation. </a:t>
            </a:r>
          </a:p>
          <a:p>
            <a:pPr lvl="0" hangingPunct="0">
              <a:lnSpc>
                <a:spcPct val="100000"/>
              </a:lnSpc>
              <a:spcBef>
                <a:spcPts val="0"/>
              </a:spcBef>
            </a:pPr>
            <a:r>
              <a:rPr lang="fr-FR">
                <a:solidFill>
                  <a:srgbClr val="212121"/>
                </a:solidFill>
                <a:latin typeface="inherit"/>
              </a:rPr>
              <a:t>Special attention to key groups in areas with low population and rural areas: young people and women </a:t>
            </a:r>
          </a:p>
          <a:p>
            <a:pPr lvl="0" hangingPunct="0">
              <a:lnSpc>
                <a:spcPct val="100000"/>
              </a:lnSpc>
              <a:spcBef>
                <a:spcPts val="0"/>
              </a:spcBef>
            </a:pPr>
            <a:r>
              <a:rPr lang="fr-FR">
                <a:solidFill>
                  <a:srgbClr val="212121"/>
                </a:solidFill>
                <a:latin typeface="inherit"/>
              </a:rPr>
              <a:t>Awareness and commitment to a balanced and sustainable development</a:t>
            </a:r>
            <a:r>
              <a:rPr lang="fr-FR" sz="1200"/>
              <a:t> </a:t>
            </a:r>
            <a:endParaRPr lang="fr-FR" sz="4000">
              <a:latin typeface="Arial" pitchFamily="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318D-83EB-4C84-9823-2D96D2686E39}"/>
              </a:ext>
            </a:extLst>
          </p:cNvPr>
          <p:cNvSpPr txBox="1">
            <a:spLocks noGrp="1"/>
          </p:cNvSpPr>
          <p:nvPr>
            <p:ph type="title"/>
          </p:nvPr>
        </p:nvSpPr>
        <p:spPr/>
        <p:txBody>
          <a:bodyPr/>
          <a:lstStyle/>
          <a:p>
            <a:pPr lvl="0"/>
            <a:r>
              <a:rPr lang="en-GB" b="1" dirty="0">
                <a:solidFill>
                  <a:schemeClr val="accent2"/>
                </a:solidFill>
              </a:rPr>
              <a:t>Integrated territorial investment</a:t>
            </a:r>
            <a:endParaRPr lang="fr-BE" b="1" dirty="0">
              <a:solidFill>
                <a:schemeClr val="accent2"/>
              </a:solidFill>
            </a:endParaRPr>
          </a:p>
        </p:txBody>
      </p:sp>
      <p:sp>
        <p:nvSpPr>
          <p:cNvPr id="3" name="Content Placeholder 2">
            <a:extLst>
              <a:ext uri="{FF2B5EF4-FFF2-40B4-BE49-F238E27FC236}">
                <a16:creationId xmlns:a16="http://schemas.microsoft.com/office/drawing/2014/main" id="{2084583E-2AF8-4477-BBD4-9EA18F5EF940}"/>
              </a:ext>
            </a:extLst>
          </p:cNvPr>
          <p:cNvSpPr txBox="1">
            <a:spLocks noGrp="1"/>
          </p:cNvSpPr>
          <p:nvPr>
            <p:ph idx="1"/>
          </p:nvPr>
        </p:nvSpPr>
        <p:spPr>
          <a:xfrm>
            <a:off x="838203" y="1594884"/>
            <a:ext cx="10515600" cy="5004390"/>
          </a:xfrm>
        </p:spPr>
        <p:txBody>
          <a:bodyPr>
            <a:normAutofit fontScale="77500" lnSpcReduction="20000"/>
          </a:bodyPr>
          <a:lstStyle/>
          <a:p>
            <a:r>
              <a:rPr lang="en-GB" dirty="0"/>
              <a:t>Joining up policies and seeking synergies in funding</a:t>
            </a:r>
          </a:p>
          <a:p>
            <a:r>
              <a:rPr lang="en-GB" dirty="0"/>
              <a:t>ITI is a tool to implement territorial strategies in an integrated way. It is not an operation, nor a sub- priority of an Operational Programme. Instead, ITI allows Member States to implement Operational Programmes in a cross-cutting way and to draw on funding from several priority axes of one or more Operational Programmes to ensure the implementation of an integrated strategy for a specific territory. </a:t>
            </a:r>
          </a:p>
          <a:p>
            <a:r>
              <a:rPr lang="en-GB" dirty="0"/>
              <a:t>As such, the existence of ITI will both provide flexibility for Member States regarding the design of Operational Programmes, and enable the efficient implementation of integrated actions through simplified financing.</a:t>
            </a:r>
          </a:p>
          <a:p>
            <a:r>
              <a:rPr lang="en-GB" dirty="0"/>
              <a:t>It is important to underline that ITIs can only be effectively used if the specific geographical area concerned has an integrated, cross-sectoral territorial strategy.</a:t>
            </a:r>
          </a:p>
          <a:p>
            <a:r>
              <a:rPr lang="en-GB" dirty="0"/>
              <a:t>The key elements of an ITI are: </a:t>
            </a:r>
          </a:p>
          <a:p>
            <a:pPr marL="457200" lvl="1" indent="0">
              <a:buNone/>
            </a:pPr>
            <a:r>
              <a:rPr lang="en-GB" dirty="0"/>
              <a:t>• a designated territory and an integrated territorial development strategy; </a:t>
            </a:r>
          </a:p>
          <a:p>
            <a:pPr marL="457200" lvl="1" indent="0">
              <a:buNone/>
            </a:pPr>
            <a:r>
              <a:rPr lang="en-GB" dirty="0"/>
              <a:t>• a package of actions to be implemented; and </a:t>
            </a:r>
          </a:p>
          <a:p>
            <a:pPr marL="457200" lvl="1" indent="0">
              <a:buNone/>
            </a:pPr>
            <a:r>
              <a:rPr lang="en-GB" dirty="0"/>
              <a:t>• governance arrangements to manage the ITI.</a:t>
            </a:r>
          </a:p>
          <a:p>
            <a:r>
              <a:rPr lang="en-GB" dirty="0">
                <a:hlinkClick r:id="rId2"/>
              </a:rPr>
              <a:t>https://ec.europa.eu/regional_policy/sources/docgener/informat/2014/iti_en.pdf</a:t>
            </a:r>
            <a:r>
              <a:rPr lang="en-GB" dirty="0"/>
              <a:t>  </a:t>
            </a:r>
            <a:endParaRPr lang="fr-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B2FD-B5E0-4D5B-BD7C-3454171E8BD7}"/>
              </a:ext>
            </a:extLst>
          </p:cNvPr>
          <p:cNvSpPr>
            <a:spLocks noGrp="1"/>
          </p:cNvSpPr>
          <p:nvPr>
            <p:ph type="title"/>
          </p:nvPr>
        </p:nvSpPr>
        <p:spPr/>
        <p:txBody>
          <a:bodyPr/>
          <a:lstStyle/>
          <a:p>
            <a:r>
              <a:rPr lang="en-GB" b="1" dirty="0">
                <a:solidFill>
                  <a:schemeClr val="accent2"/>
                </a:solidFill>
              </a:rPr>
              <a:t>Background</a:t>
            </a:r>
            <a:endParaRPr lang="fr-BE" b="1" dirty="0">
              <a:solidFill>
                <a:schemeClr val="accent2"/>
              </a:solidFill>
            </a:endParaRPr>
          </a:p>
        </p:txBody>
      </p:sp>
      <p:sp>
        <p:nvSpPr>
          <p:cNvPr id="3" name="Content Placeholder 2">
            <a:extLst>
              <a:ext uri="{FF2B5EF4-FFF2-40B4-BE49-F238E27FC236}">
                <a16:creationId xmlns:a16="http://schemas.microsoft.com/office/drawing/2014/main" id="{E82B0B82-21C8-4CC1-A66D-DA9272D7BC77}"/>
              </a:ext>
            </a:extLst>
          </p:cNvPr>
          <p:cNvSpPr>
            <a:spLocks noGrp="1"/>
          </p:cNvSpPr>
          <p:nvPr>
            <p:ph idx="1"/>
          </p:nvPr>
        </p:nvSpPr>
        <p:spPr/>
        <p:txBody>
          <a:bodyPr/>
          <a:lstStyle/>
          <a:p>
            <a:r>
              <a:rPr lang="en-GB" dirty="0"/>
              <a:t>European Regions for Research and Innovation Network</a:t>
            </a:r>
          </a:p>
          <a:p>
            <a:pPr marL="0" indent="0">
              <a:buNone/>
            </a:pPr>
            <a:r>
              <a:rPr lang="en-GB" dirty="0"/>
              <a:t>   ERRIN network </a:t>
            </a:r>
            <a:r>
              <a:rPr lang="en-GB" dirty="0">
                <a:hlinkClick r:id="rId2"/>
              </a:rPr>
              <a:t>www.errin.eu</a:t>
            </a:r>
            <a:r>
              <a:rPr lang="en-GB" dirty="0"/>
              <a:t> </a:t>
            </a:r>
          </a:p>
          <a:p>
            <a:pPr marL="0" indent="0">
              <a:buNone/>
            </a:pPr>
            <a:r>
              <a:rPr lang="en-GB" dirty="0"/>
              <a:t>   130 members&gt; regions – Scotland, Northern Ireland, Flanders, Cork…</a:t>
            </a:r>
          </a:p>
          <a:p>
            <a:r>
              <a:rPr lang="en-GB" dirty="0"/>
              <a:t>ESPON Transnational Outreach Events </a:t>
            </a:r>
            <a:r>
              <a:rPr lang="en-GB" dirty="0">
                <a:hlinkClick r:id="rId3"/>
              </a:rPr>
              <a:t>www.espon.eu</a:t>
            </a:r>
            <a:r>
              <a:rPr lang="en-GB" dirty="0"/>
              <a:t> </a:t>
            </a:r>
          </a:p>
          <a:p>
            <a:pPr lvl="1"/>
            <a:r>
              <a:rPr lang="en-GB" dirty="0"/>
              <a:t>Dublin May 2018</a:t>
            </a:r>
          </a:p>
          <a:p>
            <a:pPr lvl="1"/>
            <a:r>
              <a:rPr lang="en-GB" dirty="0"/>
              <a:t>Soria, Spain May 2018</a:t>
            </a:r>
          </a:p>
          <a:p>
            <a:pPr lvl="1"/>
            <a:r>
              <a:rPr lang="en-GB" dirty="0"/>
              <a:t>Vaxjo, Sweden September 2018</a:t>
            </a:r>
            <a:endParaRPr lang="fr-BE" dirty="0"/>
          </a:p>
        </p:txBody>
      </p:sp>
    </p:spTree>
    <p:extLst>
      <p:ext uri="{BB962C8B-B14F-4D97-AF65-F5344CB8AC3E}">
        <p14:creationId xmlns:p14="http://schemas.microsoft.com/office/powerpoint/2010/main" val="102305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6015CD-665F-40DF-B2C7-C2B618CD5221}"/>
              </a:ext>
            </a:extLst>
          </p:cNvPr>
          <p:cNvSpPr/>
          <p:nvPr/>
        </p:nvSpPr>
        <p:spPr>
          <a:xfrm>
            <a:off x="1574843" y="1647986"/>
            <a:ext cx="9548082" cy="25904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venir Book"/>
                <a:cs typeface="Avenir Book"/>
              </a:rPr>
              <a:t>The SWOT diagnosis and matrix are based on Castilla-La Mancha’s </a:t>
            </a:r>
            <a:r>
              <a:rPr lang="en-US" sz="1600" b="1" i="0" u="none" strike="noStrike" kern="1200" cap="none" spc="0" baseline="0">
                <a:solidFill>
                  <a:srgbClr val="FFFFFF"/>
                </a:solidFill>
                <a:uFillTx/>
                <a:latin typeface="Avenir Book"/>
                <a:cs typeface="Avenir Book"/>
              </a:rPr>
              <a:t>Thematic Objectives </a:t>
            </a:r>
            <a:r>
              <a:rPr lang="en-US" sz="1600" b="0" i="0" u="none" strike="noStrike" kern="1200" cap="none" spc="0" baseline="0">
                <a:solidFill>
                  <a:srgbClr val="FFFFFF"/>
                </a:solidFill>
                <a:uFillTx/>
                <a:latin typeface="Avenir Book"/>
                <a:cs typeface="Avenir Book"/>
              </a:rPr>
              <a:t>(TO’s) *:</a:t>
            </a:r>
            <a:endParaRPr lang="es-ES" sz="1600" b="0" i="0" u="none" strike="noStrike" kern="1200" cap="none" spc="0" baseline="0">
              <a:solidFill>
                <a:srgbClr val="FFFFFF"/>
              </a:solidFill>
              <a:uFillTx/>
              <a:latin typeface="Avenir Book"/>
              <a:cs typeface="Avenir Book"/>
            </a:endParaRPr>
          </a:p>
        </p:txBody>
      </p:sp>
      <p:sp>
        <p:nvSpPr>
          <p:cNvPr id="3" name="Rectángulo 12">
            <a:extLst>
              <a:ext uri="{FF2B5EF4-FFF2-40B4-BE49-F238E27FC236}">
                <a16:creationId xmlns:a16="http://schemas.microsoft.com/office/drawing/2014/main" id="{D278D111-0FD3-47E6-88D9-1B7F4A924897}"/>
              </a:ext>
            </a:extLst>
          </p:cNvPr>
          <p:cNvSpPr/>
          <p:nvPr/>
        </p:nvSpPr>
        <p:spPr>
          <a:xfrm>
            <a:off x="2400272" y="4496004"/>
            <a:ext cx="2631295" cy="592467"/>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Supporting sustainability and quality of JOBS while boosting labour mobility.</a:t>
            </a:r>
            <a:endParaRPr lang="es-ES" sz="1108" b="1" i="0" u="none" strike="noStrike" kern="1200" cap="none" spc="0" baseline="0">
              <a:solidFill>
                <a:srgbClr val="44546A"/>
              </a:solidFill>
              <a:uFillTx/>
              <a:latin typeface="Avenir Book"/>
              <a:cs typeface="Avenir Book"/>
            </a:endParaRPr>
          </a:p>
        </p:txBody>
      </p:sp>
      <p:sp>
        <p:nvSpPr>
          <p:cNvPr id="4" name="Rectángulo 13">
            <a:extLst>
              <a:ext uri="{FF2B5EF4-FFF2-40B4-BE49-F238E27FC236}">
                <a16:creationId xmlns:a16="http://schemas.microsoft.com/office/drawing/2014/main" id="{89C7DC4B-7762-489D-89C1-BC561B9B5E56}"/>
              </a:ext>
            </a:extLst>
          </p:cNvPr>
          <p:cNvSpPr/>
          <p:nvPr/>
        </p:nvSpPr>
        <p:spPr>
          <a:xfrm>
            <a:off x="2319018" y="3460190"/>
            <a:ext cx="2498360" cy="592467"/>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Promoting SOCIAL inclusion and fighting poverty and any form of discrimination.</a:t>
            </a:r>
            <a:endParaRPr lang="es-ES" sz="1108" b="1" i="0" u="none" strike="noStrike" kern="1200" cap="none" spc="0" baseline="0">
              <a:solidFill>
                <a:srgbClr val="44546A"/>
              </a:solidFill>
              <a:uFillTx/>
              <a:latin typeface="Avenir Book"/>
              <a:cs typeface="Avenir Book"/>
            </a:endParaRPr>
          </a:p>
        </p:txBody>
      </p:sp>
      <p:sp>
        <p:nvSpPr>
          <p:cNvPr id="5" name="Rectángulo 14">
            <a:extLst>
              <a:ext uri="{FF2B5EF4-FFF2-40B4-BE49-F238E27FC236}">
                <a16:creationId xmlns:a16="http://schemas.microsoft.com/office/drawing/2014/main" id="{523A9840-6107-4611-94C3-261FBB314514}"/>
              </a:ext>
            </a:extLst>
          </p:cNvPr>
          <p:cNvSpPr/>
          <p:nvPr/>
        </p:nvSpPr>
        <p:spPr>
          <a:xfrm>
            <a:off x="1983406" y="2330705"/>
            <a:ext cx="3096579" cy="592467"/>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Investing in EDUCATION, capacity building and lifelong learning through educational development and training infrastructures.</a:t>
            </a:r>
            <a:endParaRPr lang="es-ES" sz="1108" b="1" i="0" u="none" strike="noStrike" kern="1200" cap="none" spc="0" baseline="0">
              <a:solidFill>
                <a:srgbClr val="44546A"/>
              </a:solidFill>
              <a:uFillTx/>
              <a:latin typeface="Avenir Book"/>
              <a:cs typeface="Avenir Book"/>
            </a:endParaRPr>
          </a:p>
        </p:txBody>
      </p:sp>
      <p:sp>
        <p:nvSpPr>
          <p:cNvPr id="6" name="Rectángulo 15">
            <a:extLst>
              <a:ext uri="{FF2B5EF4-FFF2-40B4-BE49-F238E27FC236}">
                <a16:creationId xmlns:a16="http://schemas.microsoft.com/office/drawing/2014/main" id="{A82EF964-2124-4419-B6D0-BBBFB522A530}"/>
              </a:ext>
            </a:extLst>
          </p:cNvPr>
          <p:cNvSpPr/>
          <p:nvPr/>
        </p:nvSpPr>
        <p:spPr>
          <a:xfrm>
            <a:off x="6216466" y="5094259"/>
            <a:ext cx="3096579" cy="592467"/>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Preserving and protecting the ENVIRONMENT while promoting resource efficiency.</a:t>
            </a:r>
            <a:endParaRPr lang="es-ES" sz="1108" b="1" i="0" u="none" strike="noStrike" kern="1200" cap="none" spc="0" baseline="0">
              <a:solidFill>
                <a:srgbClr val="44546A"/>
              </a:solidFill>
              <a:uFillTx/>
              <a:latin typeface="Avenir Book"/>
              <a:cs typeface="Avenir Book"/>
            </a:endParaRPr>
          </a:p>
        </p:txBody>
      </p:sp>
      <p:sp>
        <p:nvSpPr>
          <p:cNvPr id="7" name="Rectángulo 16">
            <a:extLst>
              <a:ext uri="{FF2B5EF4-FFF2-40B4-BE49-F238E27FC236}">
                <a16:creationId xmlns:a16="http://schemas.microsoft.com/office/drawing/2014/main" id="{BDB3C8AF-804B-4F40-816E-5DBCC61BA920}"/>
              </a:ext>
            </a:extLst>
          </p:cNvPr>
          <p:cNvSpPr/>
          <p:nvPr/>
        </p:nvSpPr>
        <p:spPr>
          <a:xfrm>
            <a:off x="7199226" y="4429573"/>
            <a:ext cx="3096579" cy="425753"/>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Encouraging the transition to a LOW CARBON economy in all sectors.</a:t>
            </a:r>
            <a:endParaRPr lang="es-ES" sz="1108" b="1" i="0" u="none" strike="noStrike" kern="1200" cap="none" spc="0" baseline="0">
              <a:solidFill>
                <a:srgbClr val="44546A"/>
              </a:solidFill>
              <a:uFillTx/>
              <a:latin typeface="Avenir Book"/>
              <a:cs typeface="Avenir Book"/>
            </a:endParaRPr>
          </a:p>
        </p:txBody>
      </p:sp>
      <p:sp>
        <p:nvSpPr>
          <p:cNvPr id="8" name="Rectángulo 17">
            <a:extLst>
              <a:ext uri="{FF2B5EF4-FFF2-40B4-BE49-F238E27FC236}">
                <a16:creationId xmlns:a16="http://schemas.microsoft.com/office/drawing/2014/main" id="{B0FCDCB2-90AA-46CF-81B4-51112BBD2B5C}"/>
              </a:ext>
            </a:extLst>
          </p:cNvPr>
          <p:cNvSpPr/>
          <p:nvPr/>
        </p:nvSpPr>
        <p:spPr>
          <a:xfrm>
            <a:off x="7412903" y="3565474"/>
            <a:ext cx="2498360" cy="592467"/>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Improving COMPETITIVENESS of small and medium enterprises within the farming sector.</a:t>
            </a:r>
            <a:endParaRPr lang="es-ES" sz="1108" b="1" i="0" u="none" strike="noStrike" kern="1200" cap="none" spc="0" baseline="0">
              <a:solidFill>
                <a:srgbClr val="44546A"/>
              </a:solidFill>
              <a:uFillTx/>
              <a:latin typeface="Avenir Book"/>
              <a:cs typeface="Avenir Book"/>
            </a:endParaRPr>
          </a:p>
        </p:txBody>
      </p:sp>
      <p:sp>
        <p:nvSpPr>
          <p:cNvPr id="9" name="Rectángulo 18">
            <a:extLst>
              <a:ext uri="{FF2B5EF4-FFF2-40B4-BE49-F238E27FC236}">
                <a16:creationId xmlns:a16="http://schemas.microsoft.com/office/drawing/2014/main" id="{F8231E18-699B-4920-91B6-87E03A89AB06}"/>
              </a:ext>
            </a:extLst>
          </p:cNvPr>
          <p:cNvSpPr/>
          <p:nvPr/>
        </p:nvSpPr>
        <p:spPr>
          <a:xfrm>
            <a:off x="7120003" y="2825294"/>
            <a:ext cx="2502374" cy="425753"/>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Improving the use and quality of and access to ICT’s.</a:t>
            </a:r>
            <a:endParaRPr lang="es-ES" sz="1108" b="1" i="0" u="none" strike="noStrike" kern="1200" cap="none" spc="0" baseline="0">
              <a:solidFill>
                <a:srgbClr val="44546A"/>
              </a:solidFill>
              <a:uFillTx/>
              <a:latin typeface="Avenir Book"/>
              <a:cs typeface="Avenir Book"/>
            </a:endParaRPr>
          </a:p>
        </p:txBody>
      </p:sp>
      <p:sp>
        <p:nvSpPr>
          <p:cNvPr id="10" name="Rectángulo 19">
            <a:extLst>
              <a:ext uri="{FF2B5EF4-FFF2-40B4-BE49-F238E27FC236}">
                <a16:creationId xmlns:a16="http://schemas.microsoft.com/office/drawing/2014/main" id="{7286EEB0-77FC-4827-AFF7-0107B6FE8CBA}"/>
              </a:ext>
            </a:extLst>
          </p:cNvPr>
          <p:cNvSpPr/>
          <p:nvPr/>
        </p:nvSpPr>
        <p:spPr>
          <a:xfrm>
            <a:off x="6203573" y="2169633"/>
            <a:ext cx="2897669" cy="425753"/>
          </a:xfrm>
          <a:prstGeom prst="rect">
            <a:avLst/>
          </a:prstGeom>
          <a:solidFill>
            <a:srgbClr val="D6DCE5"/>
          </a:solidFill>
          <a:ln w="12701" cap="flat">
            <a:solidFill>
              <a:srgbClr val="00206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ts val="1290"/>
              </a:lnSpc>
              <a:spcBef>
                <a:spcPts val="0"/>
              </a:spcBef>
              <a:spcAft>
                <a:spcPts val="0"/>
              </a:spcAft>
              <a:buNone/>
              <a:tabLst/>
              <a:defRPr sz="1800" b="0" i="0" u="none" strike="noStrike" kern="0" cap="none" spc="0" baseline="0">
                <a:solidFill>
                  <a:srgbClr val="000000"/>
                </a:solidFill>
                <a:uFillTx/>
              </a:defRPr>
            </a:pPr>
            <a:r>
              <a:rPr lang="en-US" sz="1108" b="1" i="0" u="none" strike="noStrike" kern="1200" cap="none" spc="0" baseline="0">
                <a:solidFill>
                  <a:srgbClr val="44546A"/>
                </a:solidFill>
                <a:uFillTx/>
                <a:latin typeface="Avenir Book"/>
                <a:cs typeface="Avenir Book"/>
              </a:rPr>
              <a:t>Promoting research, technological development and INNOVATION.</a:t>
            </a:r>
            <a:endParaRPr lang="es-ES" sz="1108" b="1" i="0" u="none" strike="noStrike" kern="1200" cap="none" spc="0" baseline="0">
              <a:solidFill>
                <a:srgbClr val="44546A"/>
              </a:solidFill>
              <a:uFillTx/>
              <a:latin typeface="Avenir Book"/>
              <a:cs typeface="Avenir Book"/>
            </a:endParaRPr>
          </a:p>
        </p:txBody>
      </p:sp>
      <p:grpSp>
        <p:nvGrpSpPr>
          <p:cNvPr id="11" name="Diagrama 20">
            <a:extLst>
              <a:ext uri="{FF2B5EF4-FFF2-40B4-BE49-F238E27FC236}">
                <a16:creationId xmlns:a16="http://schemas.microsoft.com/office/drawing/2014/main" id="{CB8D2110-DCB0-4D5D-BD97-192C21F2A1F2}"/>
              </a:ext>
            </a:extLst>
          </p:cNvPr>
          <p:cNvGrpSpPr/>
          <p:nvPr/>
        </p:nvGrpSpPr>
        <p:grpSpPr>
          <a:xfrm>
            <a:off x="4765788" y="2437296"/>
            <a:ext cx="2688994" cy="2797433"/>
            <a:chOff x="4765788" y="2437296"/>
            <a:chExt cx="2688994" cy="2797433"/>
          </a:xfrm>
        </p:grpSpPr>
        <p:sp>
          <p:nvSpPr>
            <p:cNvPr id="12" name="Freeform: Shape 11">
              <a:extLst>
                <a:ext uri="{FF2B5EF4-FFF2-40B4-BE49-F238E27FC236}">
                  <a16:creationId xmlns:a16="http://schemas.microsoft.com/office/drawing/2014/main" id="{1E53313B-42B2-4B0C-8CAF-1D98EF60CB6D}"/>
                </a:ext>
              </a:extLst>
            </p:cNvPr>
            <p:cNvSpPr/>
            <p:nvPr/>
          </p:nvSpPr>
          <p:spPr>
            <a:xfrm>
              <a:off x="5771848" y="2437296"/>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1</a:t>
              </a:r>
            </a:p>
          </p:txBody>
        </p:sp>
        <p:sp>
          <p:nvSpPr>
            <p:cNvPr id="13" name="Freeform: Shape 12">
              <a:extLst>
                <a:ext uri="{FF2B5EF4-FFF2-40B4-BE49-F238E27FC236}">
                  <a16:creationId xmlns:a16="http://schemas.microsoft.com/office/drawing/2014/main" id="{EA773FE9-7F9A-4A1B-86BC-6E02C53A1776}"/>
                </a:ext>
              </a:extLst>
            </p:cNvPr>
            <p:cNvSpPr/>
            <p:nvPr/>
          </p:nvSpPr>
          <p:spPr>
            <a:xfrm rot="1350003">
              <a:off x="6370743" y="2787176"/>
              <a:ext cx="150830" cy="191841"/>
            </a:xfrm>
            <a:custGeom>
              <a:avLst/>
              <a:gdLst>
                <a:gd name="f0" fmla="val 10800000"/>
                <a:gd name="f1" fmla="val 5400000"/>
                <a:gd name="f2" fmla="val 180"/>
                <a:gd name="f3" fmla="val w"/>
                <a:gd name="f4" fmla="val h"/>
                <a:gd name="f5" fmla="val 0"/>
                <a:gd name="f6" fmla="val 150826"/>
                <a:gd name="f7" fmla="val 191843"/>
                <a:gd name="f8" fmla="val 38369"/>
                <a:gd name="f9" fmla="val 75413"/>
                <a:gd name="f10" fmla="val 95922"/>
                <a:gd name="f11" fmla="val 153474"/>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5" y="f8"/>
                  </a:moveTo>
                  <a:lnTo>
                    <a:pt x="f9" y="f8"/>
                  </a:lnTo>
                  <a:lnTo>
                    <a:pt x="f9" y="f5"/>
                  </a:lnTo>
                  <a:lnTo>
                    <a:pt x="f6" y="f10"/>
                  </a:lnTo>
                  <a:lnTo>
                    <a:pt x="f9" y="f7"/>
                  </a:lnTo>
                  <a:lnTo>
                    <a:pt x="f9" y="f11"/>
                  </a:lnTo>
                  <a:lnTo>
                    <a:pt x="f5" y="f11"/>
                  </a:lnTo>
                  <a:lnTo>
                    <a:pt x="f5" y="f8"/>
                  </a:lnTo>
                  <a:close/>
                </a:path>
              </a:pathLst>
            </a:custGeom>
            <a:solidFill>
              <a:srgbClr val="FFFFFF"/>
            </a:solidFill>
            <a:ln cap="flat">
              <a:noFill/>
              <a:prstDash val="solid"/>
            </a:ln>
          </p:spPr>
          <p:txBody>
            <a:bodyPr vert="horz" wrap="square" lIns="0" tIns="38368" rIns="45244"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14" name="Freeform: Shape 13">
              <a:extLst>
                <a:ext uri="{FF2B5EF4-FFF2-40B4-BE49-F238E27FC236}">
                  <a16:creationId xmlns:a16="http://schemas.microsoft.com/office/drawing/2014/main" id="{0873CD35-453A-4817-94CD-F2DC1EEE9A23}"/>
                </a:ext>
              </a:extLst>
            </p:cNvPr>
            <p:cNvSpPr/>
            <p:nvPr/>
          </p:nvSpPr>
          <p:spPr>
            <a:xfrm>
              <a:off x="6559923" y="2763728"/>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2</a:t>
              </a:r>
            </a:p>
          </p:txBody>
        </p:sp>
        <p:sp>
          <p:nvSpPr>
            <p:cNvPr id="15" name="Freeform: Shape 14">
              <a:extLst>
                <a:ext uri="{FF2B5EF4-FFF2-40B4-BE49-F238E27FC236}">
                  <a16:creationId xmlns:a16="http://schemas.microsoft.com/office/drawing/2014/main" id="{1FE353B5-C764-40E6-848E-D276A794B665}"/>
                </a:ext>
              </a:extLst>
            </p:cNvPr>
            <p:cNvSpPr/>
            <p:nvPr/>
          </p:nvSpPr>
          <p:spPr>
            <a:xfrm rot="4050009">
              <a:off x="6930308" y="3342118"/>
              <a:ext cx="150830" cy="191841"/>
            </a:xfrm>
            <a:custGeom>
              <a:avLst/>
              <a:gdLst>
                <a:gd name="f0" fmla="val 10800000"/>
                <a:gd name="f1" fmla="val 5400000"/>
                <a:gd name="f2" fmla="val 180"/>
                <a:gd name="f3" fmla="val w"/>
                <a:gd name="f4" fmla="val h"/>
                <a:gd name="f5" fmla="val 0"/>
                <a:gd name="f6" fmla="val 150826"/>
                <a:gd name="f7" fmla="val 191843"/>
                <a:gd name="f8" fmla="val 38369"/>
                <a:gd name="f9" fmla="val 75413"/>
                <a:gd name="f10" fmla="val 95922"/>
                <a:gd name="f11" fmla="val 153474"/>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5" y="f8"/>
                  </a:moveTo>
                  <a:lnTo>
                    <a:pt x="f9" y="f8"/>
                  </a:lnTo>
                  <a:lnTo>
                    <a:pt x="f9" y="f5"/>
                  </a:lnTo>
                  <a:lnTo>
                    <a:pt x="f6" y="f10"/>
                  </a:lnTo>
                  <a:lnTo>
                    <a:pt x="f9" y="f7"/>
                  </a:lnTo>
                  <a:lnTo>
                    <a:pt x="f9" y="f11"/>
                  </a:lnTo>
                  <a:lnTo>
                    <a:pt x="f5" y="f11"/>
                  </a:lnTo>
                  <a:lnTo>
                    <a:pt x="f5" y="f8"/>
                  </a:lnTo>
                  <a:close/>
                </a:path>
              </a:pathLst>
            </a:custGeom>
            <a:solidFill>
              <a:srgbClr val="FFFFFF"/>
            </a:solidFill>
            <a:ln cap="flat">
              <a:noFill/>
              <a:prstDash val="solid"/>
            </a:ln>
          </p:spPr>
          <p:txBody>
            <a:bodyPr vert="horz" wrap="square" lIns="0" tIns="38368" rIns="45244"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16" name="Freeform: Shape 15">
              <a:extLst>
                <a:ext uri="{FF2B5EF4-FFF2-40B4-BE49-F238E27FC236}">
                  <a16:creationId xmlns:a16="http://schemas.microsoft.com/office/drawing/2014/main" id="{3CCD36A9-4A0A-4BAB-B2B1-04D29042E227}"/>
                </a:ext>
              </a:extLst>
            </p:cNvPr>
            <p:cNvSpPr/>
            <p:nvPr/>
          </p:nvSpPr>
          <p:spPr>
            <a:xfrm>
              <a:off x="6886355" y="3551803"/>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3</a:t>
              </a:r>
            </a:p>
          </p:txBody>
        </p:sp>
        <p:sp>
          <p:nvSpPr>
            <p:cNvPr id="17" name="Freeform: Shape 16">
              <a:extLst>
                <a:ext uri="{FF2B5EF4-FFF2-40B4-BE49-F238E27FC236}">
                  <a16:creationId xmlns:a16="http://schemas.microsoft.com/office/drawing/2014/main" id="{54E3AAAC-BED4-4127-8601-388D4727674E}"/>
                </a:ext>
              </a:extLst>
            </p:cNvPr>
            <p:cNvSpPr/>
            <p:nvPr/>
          </p:nvSpPr>
          <p:spPr>
            <a:xfrm rot="17550007">
              <a:off x="6933572" y="4130176"/>
              <a:ext cx="150830" cy="191841"/>
            </a:xfrm>
            <a:custGeom>
              <a:avLst/>
              <a:gdLst>
                <a:gd name="f0" fmla="val 10800000"/>
                <a:gd name="f1" fmla="val 5400000"/>
                <a:gd name="f2" fmla="val 180"/>
                <a:gd name="f3" fmla="val w"/>
                <a:gd name="f4" fmla="val h"/>
                <a:gd name="f5" fmla="val 0"/>
                <a:gd name="f6" fmla="val 150826"/>
                <a:gd name="f7" fmla="val 191843"/>
                <a:gd name="f8" fmla="val 153474"/>
                <a:gd name="f9" fmla="val 75413"/>
                <a:gd name="f10" fmla="val 95921"/>
                <a:gd name="f11" fmla="val 38369"/>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6" y="f8"/>
                  </a:moveTo>
                  <a:lnTo>
                    <a:pt x="f9" y="f8"/>
                  </a:lnTo>
                  <a:lnTo>
                    <a:pt x="f9" y="f7"/>
                  </a:lnTo>
                  <a:lnTo>
                    <a:pt x="f5" y="f10"/>
                  </a:lnTo>
                  <a:lnTo>
                    <a:pt x="f9" y="f5"/>
                  </a:lnTo>
                  <a:lnTo>
                    <a:pt x="f9" y="f11"/>
                  </a:lnTo>
                  <a:lnTo>
                    <a:pt x="f6" y="f11"/>
                  </a:lnTo>
                  <a:lnTo>
                    <a:pt x="f6" y="f8"/>
                  </a:lnTo>
                  <a:close/>
                </a:path>
              </a:pathLst>
            </a:custGeom>
            <a:solidFill>
              <a:srgbClr val="FFFFFF"/>
            </a:solidFill>
            <a:ln cap="flat">
              <a:noFill/>
              <a:prstDash val="solid"/>
            </a:ln>
          </p:spPr>
          <p:txBody>
            <a:bodyPr vert="horz" wrap="square" lIns="45244" tIns="38368" rIns="0"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18" name="Freeform: Shape 17">
              <a:extLst>
                <a:ext uri="{FF2B5EF4-FFF2-40B4-BE49-F238E27FC236}">
                  <a16:creationId xmlns:a16="http://schemas.microsoft.com/office/drawing/2014/main" id="{3DEDEAB0-9C0C-4FCE-A547-098AC28E3D12}"/>
                </a:ext>
              </a:extLst>
            </p:cNvPr>
            <p:cNvSpPr/>
            <p:nvPr/>
          </p:nvSpPr>
          <p:spPr>
            <a:xfrm>
              <a:off x="6559923" y="4339879"/>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4</a:t>
              </a:r>
            </a:p>
          </p:txBody>
        </p:sp>
        <p:sp>
          <p:nvSpPr>
            <p:cNvPr id="19" name="Freeform: Shape 18">
              <a:extLst>
                <a:ext uri="{FF2B5EF4-FFF2-40B4-BE49-F238E27FC236}">
                  <a16:creationId xmlns:a16="http://schemas.microsoft.com/office/drawing/2014/main" id="{4A552639-BC4E-4C83-B674-C7151B856F6F}"/>
                </a:ext>
              </a:extLst>
            </p:cNvPr>
            <p:cNvSpPr/>
            <p:nvPr/>
          </p:nvSpPr>
          <p:spPr>
            <a:xfrm rot="20250013">
              <a:off x="6378634" y="4689745"/>
              <a:ext cx="150830" cy="191841"/>
            </a:xfrm>
            <a:custGeom>
              <a:avLst/>
              <a:gdLst>
                <a:gd name="f0" fmla="val 10800000"/>
                <a:gd name="f1" fmla="val 5400000"/>
                <a:gd name="f2" fmla="val 180"/>
                <a:gd name="f3" fmla="val w"/>
                <a:gd name="f4" fmla="val h"/>
                <a:gd name="f5" fmla="val 0"/>
                <a:gd name="f6" fmla="val 150826"/>
                <a:gd name="f7" fmla="val 191843"/>
                <a:gd name="f8" fmla="val 153474"/>
                <a:gd name="f9" fmla="val 75413"/>
                <a:gd name="f10" fmla="val 95921"/>
                <a:gd name="f11" fmla="val 38369"/>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6" y="f8"/>
                  </a:moveTo>
                  <a:lnTo>
                    <a:pt x="f9" y="f8"/>
                  </a:lnTo>
                  <a:lnTo>
                    <a:pt x="f9" y="f7"/>
                  </a:lnTo>
                  <a:lnTo>
                    <a:pt x="f5" y="f10"/>
                  </a:lnTo>
                  <a:lnTo>
                    <a:pt x="f9" y="f5"/>
                  </a:lnTo>
                  <a:lnTo>
                    <a:pt x="f9" y="f11"/>
                  </a:lnTo>
                  <a:lnTo>
                    <a:pt x="f6" y="f11"/>
                  </a:lnTo>
                  <a:lnTo>
                    <a:pt x="f6" y="f8"/>
                  </a:lnTo>
                  <a:close/>
                </a:path>
              </a:pathLst>
            </a:custGeom>
            <a:solidFill>
              <a:srgbClr val="FFFFFF"/>
            </a:solidFill>
            <a:ln cap="flat">
              <a:noFill/>
              <a:prstDash val="solid"/>
            </a:ln>
          </p:spPr>
          <p:txBody>
            <a:bodyPr vert="horz" wrap="square" lIns="45244" tIns="38368" rIns="0"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20" name="Freeform: Shape 19">
              <a:extLst>
                <a:ext uri="{FF2B5EF4-FFF2-40B4-BE49-F238E27FC236}">
                  <a16:creationId xmlns:a16="http://schemas.microsoft.com/office/drawing/2014/main" id="{DD5DD6D0-E59D-4974-9EFB-FF8DC6DB87B3}"/>
                </a:ext>
              </a:extLst>
            </p:cNvPr>
            <p:cNvSpPr/>
            <p:nvPr/>
          </p:nvSpPr>
          <p:spPr>
            <a:xfrm>
              <a:off x="5771848" y="4666302"/>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6</a:t>
              </a:r>
            </a:p>
          </p:txBody>
        </p:sp>
        <p:sp>
          <p:nvSpPr>
            <p:cNvPr id="21" name="Freeform: Shape 20">
              <a:extLst>
                <a:ext uri="{FF2B5EF4-FFF2-40B4-BE49-F238E27FC236}">
                  <a16:creationId xmlns:a16="http://schemas.microsoft.com/office/drawing/2014/main" id="{68C94DD7-AE42-4E29-BA45-DFE08749A9D2}"/>
                </a:ext>
              </a:extLst>
            </p:cNvPr>
            <p:cNvSpPr/>
            <p:nvPr/>
          </p:nvSpPr>
          <p:spPr>
            <a:xfrm rot="1350003">
              <a:off x="5590558" y="4693014"/>
              <a:ext cx="150830" cy="191841"/>
            </a:xfrm>
            <a:custGeom>
              <a:avLst/>
              <a:gdLst>
                <a:gd name="f0" fmla="val 10800000"/>
                <a:gd name="f1" fmla="val 5400000"/>
                <a:gd name="f2" fmla="val 180"/>
                <a:gd name="f3" fmla="val w"/>
                <a:gd name="f4" fmla="val h"/>
                <a:gd name="f5" fmla="val 0"/>
                <a:gd name="f6" fmla="val 150826"/>
                <a:gd name="f7" fmla="val 191843"/>
                <a:gd name="f8" fmla="val 153474"/>
                <a:gd name="f9" fmla="val 75413"/>
                <a:gd name="f10" fmla="val 95921"/>
                <a:gd name="f11" fmla="val 38369"/>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6" y="f8"/>
                  </a:moveTo>
                  <a:lnTo>
                    <a:pt x="f9" y="f8"/>
                  </a:lnTo>
                  <a:lnTo>
                    <a:pt x="f9" y="f7"/>
                  </a:lnTo>
                  <a:lnTo>
                    <a:pt x="f5" y="f10"/>
                  </a:lnTo>
                  <a:lnTo>
                    <a:pt x="f9" y="f5"/>
                  </a:lnTo>
                  <a:lnTo>
                    <a:pt x="f9" y="f11"/>
                  </a:lnTo>
                  <a:lnTo>
                    <a:pt x="f6" y="f11"/>
                  </a:lnTo>
                  <a:lnTo>
                    <a:pt x="f6" y="f8"/>
                  </a:lnTo>
                  <a:close/>
                </a:path>
              </a:pathLst>
            </a:custGeom>
            <a:solidFill>
              <a:srgbClr val="FFFFFF"/>
            </a:solidFill>
            <a:ln cap="flat">
              <a:noFill/>
              <a:prstDash val="solid"/>
            </a:ln>
          </p:spPr>
          <p:txBody>
            <a:bodyPr vert="horz" wrap="square" lIns="45244" tIns="38368" rIns="0"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22" name="Freeform: Shape 21">
              <a:extLst>
                <a:ext uri="{FF2B5EF4-FFF2-40B4-BE49-F238E27FC236}">
                  <a16:creationId xmlns:a16="http://schemas.microsoft.com/office/drawing/2014/main" id="{2A7D56F1-AEF6-4919-91CE-E7EAD04DD6D9}"/>
                </a:ext>
              </a:extLst>
            </p:cNvPr>
            <p:cNvSpPr/>
            <p:nvPr/>
          </p:nvSpPr>
          <p:spPr>
            <a:xfrm>
              <a:off x="4983781" y="4339879"/>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8</a:t>
              </a:r>
            </a:p>
          </p:txBody>
        </p:sp>
        <p:sp>
          <p:nvSpPr>
            <p:cNvPr id="23" name="Freeform: Shape 22">
              <a:extLst>
                <a:ext uri="{FF2B5EF4-FFF2-40B4-BE49-F238E27FC236}">
                  <a16:creationId xmlns:a16="http://schemas.microsoft.com/office/drawing/2014/main" id="{B2CAAC69-B1C5-4E9A-BAE2-6576EAECEC73}"/>
                </a:ext>
              </a:extLst>
            </p:cNvPr>
            <p:cNvSpPr/>
            <p:nvPr/>
          </p:nvSpPr>
          <p:spPr>
            <a:xfrm rot="4460683">
              <a:off x="5096523" y="4142684"/>
              <a:ext cx="126891" cy="191841"/>
            </a:xfrm>
            <a:custGeom>
              <a:avLst/>
              <a:gdLst>
                <a:gd name="f0" fmla="val 10800000"/>
                <a:gd name="f1" fmla="val 5400000"/>
                <a:gd name="f2" fmla="val 180"/>
                <a:gd name="f3" fmla="val w"/>
                <a:gd name="f4" fmla="val h"/>
                <a:gd name="f5" fmla="val 0"/>
                <a:gd name="f6" fmla="val 126893"/>
                <a:gd name="f7" fmla="val 191843"/>
                <a:gd name="f8" fmla="val 126892"/>
                <a:gd name="f9" fmla="val 153474"/>
                <a:gd name="f10" fmla="val 63446"/>
                <a:gd name="f11" fmla="val 1"/>
                <a:gd name="f12" fmla="val 95921"/>
                <a:gd name="f13" fmla="val 38369"/>
                <a:gd name="f14" fmla="+- 0 0 -90"/>
                <a:gd name="f15" fmla="*/ f3 1 126893"/>
                <a:gd name="f16" fmla="*/ f4 1 191843"/>
                <a:gd name="f17" fmla="+- f7 0 f5"/>
                <a:gd name="f18" fmla="+- f6 0 f5"/>
                <a:gd name="f19" fmla="*/ f14 f0 1"/>
                <a:gd name="f20" fmla="*/ f18 1 126893"/>
                <a:gd name="f21" fmla="*/ f17 1 191843"/>
                <a:gd name="f22" fmla="*/ 0 f18 1"/>
                <a:gd name="f23" fmla="*/ 38369 f17 1"/>
                <a:gd name="f24" fmla="*/ 63447 f18 1"/>
                <a:gd name="f25" fmla="*/ 0 f17 1"/>
                <a:gd name="f26" fmla="*/ 126893 f18 1"/>
                <a:gd name="f27" fmla="*/ 95922 f17 1"/>
                <a:gd name="f28" fmla="*/ 191843 f17 1"/>
                <a:gd name="f29" fmla="*/ 153474 f17 1"/>
                <a:gd name="f30" fmla="*/ f19 1 f2"/>
                <a:gd name="f31" fmla="*/ f22 1 126893"/>
                <a:gd name="f32" fmla="*/ f23 1 191843"/>
                <a:gd name="f33" fmla="*/ f24 1 126893"/>
                <a:gd name="f34" fmla="*/ f25 1 191843"/>
                <a:gd name="f35" fmla="*/ f26 1 126893"/>
                <a:gd name="f36" fmla="*/ f27 1 191843"/>
                <a:gd name="f37" fmla="*/ f28 1 191843"/>
                <a:gd name="f38" fmla="*/ f29 1 19184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26893" h="191843">
                  <a:moveTo>
                    <a:pt x="f8" y="f9"/>
                  </a:moveTo>
                  <a:lnTo>
                    <a:pt x="f10" y="f9"/>
                  </a:lnTo>
                  <a:lnTo>
                    <a:pt x="f10" y="f7"/>
                  </a:lnTo>
                  <a:lnTo>
                    <a:pt x="f11" y="f12"/>
                  </a:lnTo>
                  <a:lnTo>
                    <a:pt x="f10" y="f5"/>
                  </a:lnTo>
                  <a:lnTo>
                    <a:pt x="f10" y="f13"/>
                  </a:lnTo>
                  <a:lnTo>
                    <a:pt x="f8" y="f13"/>
                  </a:lnTo>
                  <a:lnTo>
                    <a:pt x="f8" y="f9"/>
                  </a:lnTo>
                  <a:close/>
                </a:path>
              </a:pathLst>
            </a:custGeom>
            <a:solidFill>
              <a:srgbClr val="FFFFFF"/>
            </a:solidFill>
            <a:ln cap="flat">
              <a:noFill/>
              <a:prstDash val="solid"/>
            </a:ln>
          </p:spPr>
          <p:txBody>
            <a:bodyPr vert="horz" wrap="square" lIns="38066" tIns="38368" rIns="0"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24" name="Freeform: Shape 23">
              <a:extLst>
                <a:ext uri="{FF2B5EF4-FFF2-40B4-BE49-F238E27FC236}">
                  <a16:creationId xmlns:a16="http://schemas.microsoft.com/office/drawing/2014/main" id="{F92B452B-3D92-43F1-9251-A104F994075F}"/>
                </a:ext>
              </a:extLst>
            </p:cNvPr>
            <p:cNvSpPr/>
            <p:nvPr/>
          </p:nvSpPr>
          <p:spPr>
            <a:xfrm>
              <a:off x="4765788" y="3561999"/>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9</a:t>
              </a:r>
            </a:p>
          </p:txBody>
        </p:sp>
        <p:sp>
          <p:nvSpPr>
            <p:cNvPr id="25" name="Freeform: Shape 24">
              <a:extLst>
                <a:ext uri="{FF2B5EF4-FFF2-40B4-BE49-F238E27FC236}">
                  <a16:creationId xmlns:a16="http://schemas.microsoft.com/office/drawing/2014/main" id="{0C58E1CD-D9EB-43D5-B918-5050F2A64D5A}"/>
                </a:ext>
              </a:extLst>
            </p:cNvPr>
            <p:cNvSpPr/>
            <p:nvPr/>
          </p:nvSpPr>
          <p:spPr>
            <a:xfrm rot="17116438">
              <a:off x="5089322" y="3354905"/>
              <a:ext cx="137306" cy="191841"/>
            </a:xfrm>
            <a:custGeom>
              <a:avLst/>
              <a:gdLst>
                <a:gd name="f0" fmla="val 10800000"/>
                <a:gd name="f1" fmla="val 5400000"/>
                <a:gd name="f2" fmla="val 180"/>
                <a:gd name="f3" fmla="val w"/>
                <a:gd name="f4" fmla="val h"/>
                <a:gd name="f5" fmla="val 0"/>
                <a:gd name="f6" fmla="val 137307"/>
                <a:gd name="f7" fmla="val 191843"/>
                <a:gd name="f8" fmla="val 38369"/>
                <a:gd name="f9" fmla="val 68654"/>
                <a:gd name="f10" fmla="val 95922"/>
                <a:gd name="f11" fmla="val 153474"/>
                <a:gd name="f12" fmla="+- 0 0 -90"/>
                <a:gd name="f13" fmla="*/ f3 1 137307"/>
                <a:gd name="f14" fmla="*/ f4 1 191843"/>
                <a:gd name="f15" fmla="+- f7 0 f5"/>
                <a:gd name="f16" fmla="+- f6 0 f5"/>
                <a:gd name="f17" fmla="*/ f12 f0 1"/>
                <a:gd name="f18" fmla="*/ f16 1 137307"/>
                <a:gd name="f19" fmla="*/ f15 1 191843"/>
                <a:gd name="f20" fmla="*/ 0 f16 1"/>
                <a:gd name="f21" fmla="*/ 38369 f15 1"/>
                <a:gd name="f22" fmla="*/ 68654 f16 1"/>
                <a:gd name="f23" fmla="*/ 0 f15 1"/>
                <a:gd name="f24" fmla="*/ 137307 f16 1"/>
                <a:gd name="f25" fmla="*/ 95922 f15 1"/>
                <a:gd name="f26" fmla="*/ 191843 f15 1"/>
                <a:gd name="f27" fmla="*/ 153474 f15 1"/>
                <a:gd name="f28" fmla="*/ f17 1 f2"/>
                <a:gd name="f29" fmla="*/ f20 1 137307"/>
                <a:gd name="f30" fmla="*/ f21 1 191843"/>
                <a:gd name="f31" fmla="*/ f22 1 137307"/>
                <a:gd name="f32" fmla="*/ f23 1 191843"/>
                <a:gd name="f33" fmla="*/ f24 1 137307"/>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37307" h="191843">
                  <a:moveTo>
                    <a:pt x="f5" y="f8"/>
                  </a:moveTo>
                  <a:lnTo>
                    <a:pt x="f9" y="f8"/>
                  </a:lnTo>
                  <a:lnTo>
                    <a:pt x="f9" y="f5"/>
                  </a:lnTo>
                  <a:lnTo>
                    <a:pt x="f6" y="f10"/>
                  </a:lnTo>
                  <a:lnTo>
                    <a:pt x="f9" y="f7"/>
                  </a:lnTo>
                  <a:lnTo>
                    <a:pt x="f9" y="f11"/>
                  </a:lnTo>
                  <a:lnTo>
                    <a:pt x="f5" y="f11"/>
                  </a:lnTo>
                  <a:lnTo>
                    <a:pt x="f5" y="f8"/>
                  </a:lnTo>
                  <a:close/>
                </a:path>
              </a:pathLst>
            </a:custGeom>
            <a:solidFill>
              <a:srgbClr val="FFFFFF"/>
            </a:solidFill>
            <a:ln cap="flat">
              <a:noFill/>
              <a:prstDash val="solid"/>
            </a:ln>
          </p:spPr>
          <p:txBody>
            <a:bodyPr vert="horz" wrap="square" lIns="0" tIns="38368" rIns="41193"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sp>
          <p:nvSpPr>
            <p:cNvPr id="26" name="Freeform: Shape 25">
              <a:extLst>
                <a:ext uri="{FF2B5EF4-FFF2-40B4-BE49-F238E27FC236}">
                  <a16:creationId xmlns:a16="http://schemas.microsoft.com/office/drawing/2014/main" id="{B1D5E80F-D0A0-43DF-999E-B660233329A3}"/>
                </a:ext>
              </a:extLst>
            </p:cNvPr>
            <p:cNvSpPr/>
            <p:nvPr/>
          </p:nvSpPr>
          <p:spPr>
            <a:xfrm>
              <a:off x="4983781" y="2763728"/>
              <a:ext cx="568427" cy="568427"/>
            </a:xfrm>
            <a:custGeom>
              <a:avLst/>
              <a:gdLst>
                <a:gd name="f0" fmla="val 10800000"/>
                <a:gd name="f1" fmla="val 5400000"/>
                <a:gd name="f2" fmla="val 180"/>
                <a:gd name="f3" fmla="val w"/>
                <a:gd name="f4" fmla="val h"/>
                <a:gd name="f5" fmla="val 0"/>
                <a:gd name="f6" fmla="val 568426"/>
                <a:gd name="f7" fmla="val 284213"/>
                <a:gd name="f8" fmla="val 127246"/>
                <a:gd name="f9" fmla="val 441180"/>
                <a:gd name="f10" fmla="+- 0 0 -90"/>
                <a:gd name="f11" fmla="*/ f3 1 568426"/>
                <a:gd name="f12" fmla="*/ f4 1 568426"/>
                <a:gd name="f13" fmla="+- f6 0 f5"/>
                <a:gd name="f14" fmla="*/ f10 f0 1"/>
                <a:gd name="f15" fmla="*/ f13 1 568426"/>
                <a:gd name="f16" fmla="*/ 0 f13 1"/>
                <a:gd name="f17" fmla="*/ 284213 f13 1"/>
                <a:gd name="f18" fmla="*/ 568426 f13 1"/>
                <a:gd name="f19" fmla="*/ f14 1 f2"/>
                <a:gd name="f20" fmla="*/ f16 1 568426"/>
                <a:gd name="f21" fmla="*/ f17 1 568426"/>
                <a:gd name="f22" fmla="*/ f18 1 56842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68426" h="56842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8D237"/>
            </a:solidFill>
            <a:ln cap="flat">
              <a:noFill/>
              <a:prstDash val="solid"/>
            </a:ln>
          </p:spPr>
          <p:txBody>
            <a:bodyPr vert="horz" wrap="square" lIns="103564" tIns="103564" rIns="103564" bIns="103564"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s-ES" sz="1600" b="1" i="0" u="none" strike="noStrike" kern="1200" cap="none" spc="0" baseline="0">
                  <a:solidFill>
                    <a:srgbClr val="002060"/>
                  </a:solidFill>
                  <a:effectLst>
                    <a:outerShdw dist="38096" dir="2700000">
                      <a:srgbClr val="000000"/>
                    </a:outerShdw>
                  </a:effectLst>
                  <a:uFillTx/>
                  <a:latin typeface="Calibri"/>
                </a:rPr>
                <a:t>10</a:t>
              </a:r>
            </a:p>
          </p:txBody>
        </p:sp>
        <p:sp>
          <p:nvSpPr>
            <p:cNvPr id="27" name="Freeform: Shape 26">
              <a:extLst>
                <a:ext uri="{FF2B5EF4-FFF2-40B4-BE49-F238E27FC236}">
                  <a16:creationId xmlns:a16="http://schemas.microsoft.com/office/drawing/2014/main" id="{46404E9F-6247-47FC-BCBD-B1F831EACD06}"/>
                </a:ext>
              </a:extLst>
            </p:cNvPr>
            <p:cNvSpPr/>
            <p:nvPr/>
          </p:nvSpPr>
          <p:spPr>
            <a:xfrm rot="20250013">
              <a:off x="5582676" y="2790436"/>
              <a:ext cx="150830" cy="191841"/>
            </a:xfrm>
            <a:custGeom>
              <a:avLst/>
              <a:gdLst>
                <a:gd name="f0" fmla="val 10800000"/>
                <a:gd name="f1" fmla="val 5400000"/>
                <a:gd name="f2" fmla="val 180"/>
                <a:gd name="f3" fmla="val w"/>
                <a:gd name="f4" fmla="val h"/>
                <a:gd name="f5" fmla="val 0"/>
                <a:gd name="f6" fmla="val 150826"/>
                <a:gd name="f7" fmla="val 191843"/>
                <a:gd name="f8" fmla="val 38369"/>
                <a:gd name="f9" fmla="val 75413"/>
                <a:gd name="f10" fmla="val 95922"/>
                <a:gd name="f11" fmla="val 153474"/>
                <a:gd name="f12" fmla="+- 0 0 -90"/>
                <a:gd name="f13" fmla="*/ f3 1 150826"/>
                <a:gd name="f14" fmla="*/ f4 1 191843"/>
                <a:gd name="f15" fmla="+- f7 0 f5"/>
                <a:gd name="f16" fmla="+- f6 0 f5"/>
                <a:gd name="f17" fmla="*/ f12 f0 1"/>
                <a:gd name="f18" fmla="*/ f16 1 150826"/>
                <a:gd name="f19" fmla="*/ f15 1 191843"/>
                <a:gd name="f20" fmla="*/ 0 f16 1"/>
                <a:gd name="f21" fmla="*/ 38369 f15 1"/>
                <a:gd name="f22" fmla="*/ 75413 f16 1"/>
                <a:gd name="f23" fmla="*/ 0 f15 1"/>
                <a:gd name="f24" fmla="*/ 150826 f16 1"/>
                <a:gd name="f25" fmla="*/ 95922 f15 1"/>
                <a:gd name="f26" fmla="*/ 191843 f15 1"/>
                <a:gd name="f27" fmla="*/ 153474 f15 1"/>
                <a:gd name="f28" fmla="*/ f17 1 f2"/>
                <a:gd name="f29" fmla="*/ f20 1 150826"/>
                <a:gd name="f30" fmla="*/ f21 1 191843"/>
                <a:gd name="f31" fmla="*/ f22 1 150826"/>
                <a:gd name="f32" fmla="*/ f23 1 191843"/>
                <a:gd name="f33" fmla="*/ f24 1 150826"/>
                <a:gd name="f34" fmla="*/ f25 1 191843"/>
                <a:gd name="f35" fmla="*/ f26 1 191843"/>
                <a:gd name="f36" fmla="*/ f27 1 1918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150826" h="191843">
                  <a:moveTo>
                    <a:pt x="f5" y="f8"/>
                  </a:moveTo>
                  <a:lnTo>
                    <a:pt x="f9" y="f8"/>
                  </a:lnTo>
                  <a:lnTo>
                    <a:pt x="f9" y="f5"/>
                  </a:lnTo>
                  <a:lnTo>
                    <a:pt x="f6" y="f10"/>
                  </a:lnTo>
                  <a:lnTo>
                    <a:pt x="f9" y="f7"/>
                  </a:lnTo>
                  <a:lnTo>
                    <a:pt x="f9" y="f11"/>
                  </a:lnTo>
                  <a:lnTo>
                    <a:pt x="f5" y="f11"/>
                  </a:lnTo>
                  <a:lnTo>
                    <a:pt x="f5" y="f8"/>
                  </a:lnTo>
                  <a:close/>
                </a:path>
              </a:pathLst>
            </a:custGeom>
            <a:solidFill>
              <a:srgbClr val="FFFFFF"/>
            </a:solidFill>
            <a:ln w="9528" cap="flat">
              <a:solidFill>
                <a:srgbClr val="002060"/>
              </a:solidFill>
              <a:prstDash val="solid"/>
              <a:miter/>
            </a:ln>
          </p:spPr>
          <p:txBody>
            <a:bodyPr vert="horz" wrap="square" lIns="0" tIns="38368" rIns="45244" bIns="3836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s-ES" sz="500" b="0" i="0" u="none" strike="noStrike" kern="1200" cap="none" spc="0" baseline="0">
                <a:solidFill>
                  <a:srgbClr val="FFFFFF"/>
                </a:solidFill>
                <a:uFillTx/>
                <a:latin typeface="Calibri"/>
              </a:endParaRPr>
            </a:p>
          </p:txBody>
        </p:sp>
      </p:grpSp>
      <p:sp>
        <p:nvSpPr>
          <p:cNvPr id="28" name="CuadroTexto 21">
            <a:extLst>
              <a:ext uri="{FF2B5EF4-FFF2-40B4-BE49-F238E27FC236}">
                <a16:creationId xmlns:a16="http://schemas.microsoft.com/office/drawing/2014/main" id="{090AD7AC-DB7A-425F-A832-92EA7374262B}"/>
              </a:ext>
            </a:extLst>
          </p:cNvPr>
          <p:cNvSpPr txBox="1"/>
          <p:nvPr/>
        </p:nvSpPr>
        <p:spPr>
          <a:xfrm>
            <a:off x="5363056" y="3565474"/>
            <a:ext cx="1396435" cy="54694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77" b="1" i="0" u="none" strike="noStrike" kern="1200" cap="none" spc="0" baseline="0">
                <a:solidFill>
                  <a:srgbClr val="FFFFFF"/>
                </a:solidFill>
                <a:effectLst>
                  <a:outerShdw dist="38096" dir="2700000">
                    <a:srgbClr val="000000"/>
                  </a:outerShdw>
                </a:effectLst>
                <a:uFill>
                  <a:solidFill>
                    <a:srgbClr val="FFFFFF"/>
                  </a:solidFill>
                </a:uFill>
                <a:latin typeface="Avenir Book"/>
                <a:cs typeface="Avenir Book"/>
              </a:rPr>
              <a:t>THEMATIC OBJECTIVES </a:t>
            </a:r>
          </a:p>
        </p:txBody>
      </p:sp>
      <p:sp>
        <p:nvSpPr>
          <p:cNvPr id="29" name="Rectángulo 22">
            <a:extLst>
              <a:ext uri="{FF2B5EF4-FFF2-40B4-BE49-F238E27FC236}">
                <a16:creationId xmlns:a16="http://schemas.microsoft.com/office/drawing/2014/main" id="{93422C68-DD1B-4E4B-9CA3-ADDDF0CFD8C7}"/>
              </a:ext>
            </a:extLst>
          </p:cNvPr>
          <p:cNvSpPr/>
          <p:nvPr/>
        </p:nvSpPr>
        <p:spPr>
          <a:xfrm>
            <a:off x="1493562" y="5764999"/>
            <a:ext cx="9124998" cy="584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venir Book"/>
                <a:cs typeface="Avenir Book"/>
              </a:rPr>
              <a:t>The diagnosis of the entire ITI regional area is supplemented with ITI subarea diagnoses identifying territorial peculiarities.</a:t>
            </a:r>
            <a:endParaRPr lang="es-ES" sz="1600" b="0" i="0" u="none" strike="noStrike" kern="1200" cap="none" spc="0" baseline="0">
              <a:solidFill>
                <a:srgbClr val="FFFFFF"/>
              </a:solidFill>
              <a:uFillTx/>
              <a:latin typeface="Avenir Book"/>
              <a:cs typeface="Avenir Book"/>
            </a:endParaRPr>
          </a:p>
        </p:txBody>
      </p:sp>
      <p:sp>
        <p:nvSpPr>
          <p:cNvPr id="30" name="Pladsholder til slidenummer 5">
            <a:extLst>
              <a:ext uri="{FF2B5EF4-FFF2-40B4-BE49-F238E27FC236}">
                <a16:creationId xmlns:a16="http://schemas.microsoft.com/office/drawing/2014/main" id="{4D9C8382-3950-40C3-A104-4C5AD07B4427}"/>
              </a:ext>
            </a:extLst>
          </p:cNvPr>
          <p:cNvSpPr txBox="1"/>
          <p:nvPr/>
        </p:nvSpPr>
        <p:spPr>
          <a:xfrm>
            <a:off x="107999" y="6479996"/>
            <a:ext cx="467999" cy="17999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FFFFFF"/>
              </a:solidFill>
              <a:uFillTx/>
              <a:latin typeface="Calibri"/>
            </a:endParaRPr>
          </a:p>
        </p:txBody>
      </p:sp>
      <p:sp>
        <p:nvSpPr>
          <p:cNvPr id="31" name="CuadroTexto 24">
            <a:extLst>
              <a:ext uri="{FF2B5EF4-FFF2-40B4-BE49-F238E27FC236}">
                <a16:creationId xmlns:a16="http://schemas.microsoft.com/office/drawing/2014/main" id="{1A051461-5997-4DDA-A877-B7DDCA3E1F80}"/>
              </a:ext>
            </a:extLst>
          </p:cNvPr>
          <p:cNvSpPr txBox="1"/>
          <p:nvPr/>
        </p:nvSpPr>
        <p:spPr>
          <a:xfrm>
            <a:off x="696306" y="6479996"/>
            <a:ext cx="4121072" cy="2343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23" b="0" i="0" u="none" strike="noStrike" kern="1200" cap="none" spc="0" baseline="0">
                <a:solidFill>
                  <a:srgbClr val="FFFFFF"/>
                </a:solidFill>
                <a:uFillTx/>
                <a:latin typeface="Avenir Book"/>
                <a:cs typeface="Avenir Book"/>
              </a:rPr>
              <a:t>* TO’s 5 and 7 are not included in Castilla-La Mancha’s OP.</a:t>
            </a:r>
            <a:endParaRPr lang="es-ES" sz="923" b="0" i="0" u="none" strike="noStrike" kern="1200" cap="none" spc="0" baseline="0">
              <a:solidFill>
                <a:srgbClr val="FFFFFF"/>
              </a:solidFill>
              <a:uFillTx/>
              <a:latin typeface="Avenir Book"/>
              <a:cs typeface="Avenir Book"/>
            </a:endParaRPr>
          </a:p>
        </p:txBody>
      </p:sp>
      <p:pic>
        <p:nvPicPr>
          <p:cNvPr id="32" name="Imagen 25">
            <a:extLst>
              <a:ext uri="{FF2B5EF4-FFF2-40B4-BE49-F238E27FC236}">
                <a16:creationId xmlns:a16="http://schemas.microsoft.com/office/drawing/2014/main" id="{33C8D1CF-8754-4F15-9B5C-B5A0CC5D493E}"/>
              </a:ext>
            </a:extLst>
          </p:cNvPr>
          <p:cNvPicPr>
            <a:picLocks noChangeAspect="1"/>
          </p:cNvPicPr>
          <p:nvPr/>
        </p:nvPicPr>
        <p:blipFill>
          <a:blip r:embed="rId2"/>
          <a:stretch>
            <a:fillRect/>
          </a:stretch>
        </p:blipFill>
        <p:spPr>
          <a:xfrm>
            <a:off x="10223833" y="144255"/>
            <a:ext cx="1752456" cy="669669"/>
          </a:xfrm>
          <a:prstGeom prst="rect">
            <a:avLst/>
          </a:prstGeom>
          <a:noFill/>
          <a:ln cap="flat">
            <a:noFill/>
          </a:ln>
        </p:spPr>
      </p:pic>
      <p:pic>
        <p:nvPicPr>
          <p:cNvPr id="33" name="Imagen 26">
            <a:extLst>
              <a:ext uri="{FF2B5EF4-FFF2-40B4-BE49-F238E27FC236}">
                <a16:creationId xmlns:a16="http://schemas.microsoft.com/office/drawing/2014/main" id="{12F97712-3CD0-4D74-BCCD-D6304A2304EE}"/>
              </a:ext>
            </a:extLst>
          </p:cNvPr>
          <p:cNvPicPr>
            <a:picLocks noChangeAspect="1"/>
          </p:cNvPicPr>
          <p:nvPr/>
        </p:nvPicPr>
        <p:blipFill>
          <a:blip r:embed="rId3"/>
          <a:stretch>
            <a:fillRect/>
          </a:stretch>
        </p:blipFill>
        <p:spPr>
          <a:xfrm>
            <a:off x="8846179" y="0"/>
            <a:ext cx="1365619" cy="890095"/>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pic>
        <p:nvPicPr>
          <p:cNvPr id="2" name="Imagen 32">
            <a:extLst>
              <a:ext uri="{FF2B5EF4-FFF2-40B4-BE49-F238E27FC236}">
                <a16:creationId xmlns:a16="http://schemas.microsoft.com/office/drawing/2014/main" id="{ED072F95-B798-4808-BF02-E5C27EF29B85}"/>
              </a:ext>
            </a:extLst>
          </p:cNvPr>
          <p:cNvPicPr>
            <a:picLocks noChangeAspect="1"/>
          </p:cNvPicPr>
          <p:nvPr/>
        </p:nvPicPr>
        <p:blipFill>
          <a:blip r:embed="rId2"/>
          <a:stretch>
            <a:fillRect/>
          </a:stretch>
        </p:blipFill>
        <p:spPr>
          <a:xfrm>
            <a:off x="10223833" y="144255"/>
            <a:ext cx="1752456" cy="669669"/>
          </a:xfrm>
          <a:prstGeom prst="rect">
            <a:avLst/>
          </a:prstGeom>
          <a:noFill/>
          <a:ln cap="flat">
            <a:noFill/>
          </a:ln>
        </p:spPr>
      </p:pic>
      <p:pic>
        <p:nvPicPr>
          <p:cNvPr id="3" name="Imagen 33">
            <a:extLst>
              <a:ext uri="{FF2B5EF4-FFF2-40B4-BE49-F238E27FC236}">
                <a16:creationId xmlns:a16="http://schemas.microsoft.com/office/drawing/2014/main" id="{B10E0380-47B2-4D4A-813C-3FF1C8722566}"/>
              </a:ext>
            </a:extLst>
          </p:cNvPr>
          <p:cNvPicPr>
            <a:picLocks noChangeAspect="1"/>
          </p:cNvPicPr>
          <p:nvPr/>
        </p:nvPicPr>
        <p:blipFill>
          <a:blip r:embed="rId3"/>
          <a:stretch>
            <a:fillRect/>
          </a:stretch>
        </p:blipFill>
        <p:spPr>
          <a:xfrm>
            <a:off x="8846179" y="0"/>
            <a:ext cx="1365619" cy="890095"/>
          </a:xfrm>
          <a:prstGeom prst="rect">
            <a:avLst/>
          </a:prstGeom>
          <a:noFill/>
          <a:ln cap="flat">
            <a:noFill/>
          </a:ln>
        </p:spPr>
      </p:pic>
      <p:sp>
        <p:nvSpPr>
          <p:cNvPr id="4" name="CuadroTexto 34">
            <a:extLst>
              <a:ext uri="{FF2B5EF4-FFF2-40B4-BE49-F238E27FC236}">
                <a16:creationId xmlns:a16="http://schemas.microsoft.com/office/drawing/2014/main" id="{89D62371-B999-404F-A658-537EECB749AD}"/>
              </a:ext>
            </a:extLst>
          </p:cNvPr>
          <p:cNvSpPr txBox="1"/>
          <p:nvPr/>
        </p:nvSpPr>
        <p:spPr>
          <a:xfrm>
            <a:off x="955227" y="1608548"/>
            <a:ext cx="10766877" cy="598218"/>
          </a:xfrm>
          <a:prstGeom prst="rect">
            <a:avLst/>
          </a:prstGeom>
          <a:solidFill>
            <a:srgbClr val="0B1741"/>
          </a:solidFill>
          <a:ln cap="flat">
            <a:noFill/>
          </a:ln>
          <a:effectLst>
            <a:outerShdw dist="38096" dir="2700000" algn="tl">
              <a:srgbClr val="000000">
                <a:alpha val="43000"/>
              </a:srgbClr>
            </a:outerShdw>
          </a:effectLst>
        </p:spPr>
        <p:txBody>
          <a:bodyPr vert="horz" wrap="square" lIns="66458"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0" u="none" strike="noStrike" kern="1200" cap="none" spc="0" baseline="0">
                <a:solidFill>
                  <a:srgbClr val="FFFFFF"/>
                </a:solidFill>
                <a:uFillTx/>
                <a:cs typeface="Avenir Book"/>
              </a:rPr>
              <a:t></a:t>
            </a:r>
            <a:r>
              <a:rPr lang="es-ES" sz="1400" b="1" i="0" u="none" strike="noStrike" kern="1200" cap="none" spc="0" baseline="0">
                <a:solidFill>
                  <a:srgbClr val="FFFFFF"/>
                </a:solidFill>
                <a:uFillTx/>
                <a:latin typeface="Avenir Book"/>
                <a:cs typeface="Avenir Book"/>
              </a:rPr>
              <a:t> </a:t>
            </a:r>
            <a:r>
              <a:rPr lang="en-US" sz="1400" b="1" i="0" u="none" strike="noStrike" kern="1200" cap="none" spc="0" baseline="0">
                <a:solidFill>
                  <a:srgbClr val="FFFFFF"/>
                </a:solidFill>
                <a:uFillTx/>
                <a:latin typeface="Avenir Book"/>
                <a:cs typeface="Avenir Book"/>
              </a:rPr>
              <a:t>The Strategy’s main goal is the sociodemographic recovery of ITI areas by means of three development vectors: digitizing the territory, boosting economic activity and supporting a sustainable use of available resources.</a:t>
            </a:r>
            <a:endParaRPr lang="es-ES" sz="1400" b="1" i="0" u="none" strike="noStrike" kern="1200" cap="none" spc="0" baseline="0">
              <a:solidFill>
                <a:srgbClr val="FFFFFF"/>
              </a:solidFill>
              <a:uFillTx/>
              <a:latin typeface="Avenir Book"/>
              <a:cs typeface="Avenir Book"/>
            </a:endParaRPr>
          </a:p>
        </p:txBody>
      </p:sp>
      <p:sp>
        <p:nvSpPr>
          <p:cNvPr id="5" name="Rectángulo redondeado 35">
            <a:extLst>
              <a:ext uri="{FF2B5EF4-FFF2-40B4-BE49-F238E27FC236}">
                <a16:creationId xmlns:a16="http://schemas.microsoft.com/office/drawing/2014/main" id="{27867515-EEA2-461C-989F-C806E22DCFE3}"/>
              </a:ext>
            </a:extLst>
          </p:cNvPr>
          <p:cNvSpPr/>
          <p:nvPr/>
        </p:nvSpPr>
        <p:spPr>
          <a:xfrm>
            <a:off x="3034811" y="3914043"/>
            <a:ext cx="2245583" cy="1045470"/>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4C7E7"/>
          </a:solidFill>
          <a:ln w="38103" cap="flat">
            <a:solidFill>
              <a:srgbClr val="B4C7E7"/>
            </a:solidFill>
            <a:prstDash val="solid"/>
            <a:round/>
          </a:ln>
        </p:spPr>
        <p:txBody>
          <a:bodyPr vert="horz" wrap="square" lIns="84408" tIns="86401" rIns="84408"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2060"/>
                </a:solidFill>
                <a:uFillTx/>
                <a:latin typeface="Avenir Book"/>
                <a:cs typeface="Avenir Book"/>
              </a:rPr>
              <a:t>Promoting telecommunication infrastructure in order to improve digitization of the ITI area.</a:t>
            </a:r>
            <a:endParaRPr lang="es-ES" sz="1200" b="1" i="0" u="none" strike="noStrike" kern="1200" cap="none" spc="0" baseline="0">
              <a:solidFill>
                <a:srgbClr val="002060"/>
              </a:solidFill>
              <a:uFillTx/>
              <a:latin typeface="Avenir Book"/>
              <a:cs typeface="Avenir Book"/>
            </a:endParaRPr>
          </a:p>
        </p:txBody>
      </p:sp>
      <p:sp>
        <p:nvSpPr>
          <p:cNvPr id="6" name="Rectángulo redondeado 36">
            <a:extLst>
              <a:ext uri="{FF2B5EF4-FFF2-40B4-BE49-F238E27FC236}">
                <a16:creationId xmlns:a16="http://schemas.microsoft.com/office/drawing/2014/main" id="{BFD8F10C-3AC1-4C41-A64D-859C75CC9FA3}"/>
              </a:ext>
            </a:extLst>
          </p:cNvPr>
          <p:cNvSpPr/>
          <p:nvPr/>
        </p:nvSpPr>
        <p:spPr>
          <a:xfrm>
            <a:off x="5497839" y="3914043"/>
            <a:ext cx="2245583" cy="1045470"/>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4C7E7"/>
          </a:solidFill>
          <a:ln w="38103" cap="flat">
            <a:solidFill>
              <a:srgbClr val="B4C7E7"/>
            </a:solidFill>
            <a:prstDash val="solid"/>
            <a:round/>
          </a:ln>
        </p:spPr>
        <p:txBody>
          <a:bodyPr vert="horz" wrap="square" lIns="33229" tIns="86401" rIns="33229"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2060"/>
                </a:solidFill>
                <a:uFillTx/>
                <a:latin typeface="Avenir Book"/>
                <a:cs typeface="Avenir Book"/>
              </a:rPr>
              <a:t>Encouraging productive investments compatible with the territory’s sustainability in the following sectors: agri-food, tourism, green economy &amp; social economy.</a:t>
            </a:r>
            <a:endParaRPr lang="es-ES" sz="1200" b="1" i="0" u="none" strike="noStrike" kern="1200" cap="none" spc="0" baseline="0">
              <a:solidFill>
                <a:srgbClr val="002060"/>
              </a:solidFill>
              <a:uFillTx/>
              <a:latin typeface="Avenir Book"/>
              <a:cs typeface="Avenir Book"/>
            </a:endParaRPr>
          </a:p>
        </p:txBody>
      </p:sp>
      <p:sp>
        <p:nvSpPr>
          <p:cNvPr id="7" name="Rectángulo redondeado 37">
            <a:extLst>
              <a:ext uri="{FF2B5EF4-FFF2-40B4-BE49-F238E27FC236}">
                <a16:creationId xmlns:a16="http://schemas.microsoft.com/office/drawing/2014/main" id="{75B7CBDD-68CB-475B-A427-14929D94CD37}"/>
              </a:ext>
            </a:extLst>
          </p:cNvPr>
          <p:cNvSpPr/>
          <p:nvPr/>
        </p:nvSpPr>
        <p:spPr>
          <a:xfrm>
            <a:off x="7966207" y="3914043"/>
            <a:ext cx="2245583" cy="1045470"/>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4C7E7"/>
          </a:solidFill>
          <a:ln w="38103" cap="flat">
            <a:solidFill>
              <a:srgbClr val="B4C7E7"/>
            </a:solidFill>
            <a:prstDash val="solid"/>
            <a:round/>
          </a:ln>
        </p:spPr>
        <p:txBody>
          <a:bodyPr vert="horz" wrap="square" lIns="33229" tIns="86401" rIns="33229"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2060"/>
                </a:solidFill>
                <a:uFillTx/>
                <a:latin typeface="Avenir Book"/>
                <a:cs typeface="Avenir Book"/>
              </a:rPr>
              <a:t>Developing environmental infrastructure enabling the preservation and value of territorial resources: water, biomass, renewable energies and heritage.</a:t>
            </a:r>
            <a:endParaRPr lang="es-ES" sz="1200" b="1" i="0" u="none" strike="noStrike" kern="1200" cap="none" spc="0" baseline="0">
              <a:solidFill>
                <a:srgbClr val="002060"/>
              </a:solidFill>
              <a:uFillTx/>
              <a:latin typeface="Avenir Book"/>
              <a:cs typeface="Avenir Book"/>
            </a:endParaRPr>
          </a:p>
        </p:txBody>
      </p:sp>
      <p:sp>
        <p:nvSpPr>
          <p:cNvPr id="8" name="Rectángulo redondeado 38">
            <a:extLst>
              <a:ext uri="{FF2B5EF4-FFF2-40B4-BE49-F238E27FC236}">
                <a16:creationId xmlns:a16="http://schemas.microsoft.com/office/drawing/2014/main" id="{11146500-69DD-424D-946E-FF03BDF4B7C4}"/>
              </a:ext>
            </a:extLst>
          </p:cNvPr>
          <p:cNvSpPr/>
          <p:nvPr/>
        </p:nvSpPr>
        <p:spPr>
          <a:xfrm>
            <a:off x="5433483" y="2385633"/>
            <a:ext cx="224558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44546A"/>
            </a:solidFill>
            <a:prstDash val="solid"/>
            <a:round/>
          </a:ln>
        </p:spPr>
        <p:txBody>
          <a:bodyPr vert="horz" wrap="square" lIns="84408" tIns="42199" rIns="84408"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0000"/>
                </a:solidFill>
                <a:uFillTx/>
                <a:latin typeface="Avenir Book"/>
                <a:cs typeface="Avenir Book"/>
              </a:rPr>
              <a:t>   Attracting population.</a:t>
            </a:r>
          </a:p>
        </p:txBody>
      </p:sp>
      <p:sp>
        <p:nvSpPr>
          <p:cNvPr id="9" name="Flecha derecha 39">
            <a:extLst>
              <a:ext uri="{FF2B5EF4-FFF2-40B4-BE49-F238E27FC236}">
                <a16:creationId xmlns:a16="http://schemas.microsoft.com/office/drawing/2014/main" id="{E8F8C223-AFED-4CA8-B086-3EFB0CD9DE85}"/>
              </a:ext>
            </a:extLst>
          </p:cNvPr>
          <p:cNvSpPr/>
          <p:nvPr/>
        </p:nvSpPr>
        <p:spPr>
          <a:xfrm rot="16200004">
            <a:off x="6184294" y="3061699"/>
            <a:ext cx="719532" cy="289773"/>
          </a:xfrm>
          <a:custGeom>
            <a:avLst>
              <a:gd name="f0" fmla="val 1725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D84519">
              <a:alpha val="62000"/>
            </a:srgbClr>
          </a:solidFill>
          <a:ln cap="flat">
            <a:noFill/>
            <a:prstDash val="solid"/>
          </a:ln>
        </p:spPr>
        <p:txBody>
          <a:bodyPr vert="horz" wrap="square" lIns="84408" tIns="42199" rIns="84408" bIns="4219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Calibri"/>
            </a:endParaRPr>
          </a:p>
        </p:txBody>
      </p:sp>
      <p:sp>
        <p:nvSpPr>
          <p:cNvPr id="10" name="Rectángulo redondeado 40">
            <a:extLst>
              <a:ext uri="{FF2B5EF4-FFF2-40B4-BE49-F238E27FC236}">
                <a16:creationId xmlns:a16="http://schemas.microsoft.com/office/drawing/2014/main" id="{48487501-91CC-469D-A9B3-F8741AD88590}"/>
              </a:ext>
            </a:extLst>
          </p:cNvPr>
          <p:cNvSpPr/>
          <p:nvPr/>
        </p:nvSpPr>
        <p:spPr>
          <a:xfrm>
            <a:off x="3034811" y="5368296"/>
            <a:ext cx="2240252"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346A99"/>
          </a:solidFill>
          <a:ln w="9528" cap="flat">
            <a:solidFill>
              <a:srgbClr val="3366FF"/>
            </a:solidFill>
            <a:prstDash val="solid"/>
            <a:round/>
          </a:ln>
        </p:spPr>
        <p:txBody>
          <a:bodyPr vert="horz" wrap="square" lIns="66458" tIns="33229" rIns="66458" bIns="33229" anchor="ctr" anchorCtr="0" compatLnSpc="1">
            <a:noAutofit/>
          </a:bodyPr>
          <a:lstStyle/>
          <a:p>
            <a:pPr marL="0" marR="0" lvl="0" indent="0" algn="l" defTabSz="914400" rtl="0" fontAlgn="auto" hangingPunct="1">
              <a:lnSpc>
                <a:spcPts val="1015"/>
              </a:lnSpc>
              <a:spcBef>
                <a:spcPts val="185"/>
              </a:spcBef>
              <a:spcAft>
                <a:spcPts val="185"/>
              </a:spcAft>
              <a:buNone/>
              <a:tabLst/>
              <a:defRPr sz="1800" b="0" i="0" u="none" strike="noStrike" kern="0" cap="none" spc="0" baseline="0">
                <a:solidFill>
                  <a:srgbClr val="000000"/>
                </a:solidFill>
                <a:uFillTx/>
              </a:defRPr>
            </a:pPr>
            <a:r>
              <a:rPr lang="es-ES" sz="1200" b="1" i="0" u="none" strike="noStrike" kern="1200" cap="none" spc="0" baseline="0">
                <a:solidFill>
                  <a:srgbClr val="FFFFFF"/>
                </a:solidFill>
                <a:uFillTx/>
                <a:latin typeface="Avenir Book"/>
                <a:cs typeface="Avenir Book"/>
              </a:rPr>
              <a:t>INNOVATION</a:t>
            </a:r>
          </a:p>
        </p:txBody>
      </p:sp>
      <p:sp>
        <p:nvSpPr>
          <p:cNvPr id="11" name="Rectángulo redondeado 41">
            <a:extLst>
              <a:ext uri="{FF2B5EF4-FFF2-40B4-BE49-F238E27FC236}">
                <a16:creationId xmlns:a16="http://schemas.microsoft.com/office/drawing/2014/main" id="{37B5F683-03DE-48FF-942A-0207F21A60DB}"/>
              </a:ext>
            </a:extLst>
          </p:cNvPr>
          <p:cNvSpPr/>
          <p:nvPr/>
        </p:nvSpPr>
        <p:spPr>
          <a:xfrm>
            <a:off x="5497848" y="5368296"/>
            <a:ext cx="224558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875F01"/>
          </a:solidFill>
          <a:ln cap="flat">
            <a:noFill/>
            <a:prstDash val="solid"/>
          </a:ln>
        </p:spPr>
        <p:txBody>
          <a:bodyPr vert="horz" wrap="square" lIns="66458" tIns="33229" rIns="66458" bIns="33229" anchor="ctr" anchorCtr="0" compatLnSpc="1">
            <a:noAutofit/>
          </a:bodyPr>
          <a:lstStyle/>
          <a:p>
            <a:pPr marL="0" marR="0" lvl="0" indent="0" algn="l" defTabSz="914400" rtl="0" fontAlgn="auto" hangingPunct="1">
              <a:lnSpc>
                <a:spcPct val="100000"/>
              </a:lnSpc>
              <a:spcBef>
                <a:spcPts val="185"/>
              </a:spcBef>
              <a:spcAft>
                <a:spcPts val="185"/>
              </a:spcAft>
              <a:buNone/>
              <a:tabLst/>
              <a:defRPr sz="1800" b="0" i="0" u="none" strike="noStrike" kern="0" cap="none" spc="0" baseline="0">
                <a:solidFill>
                  <a:srgbClr val="000000"/>
                </a:solidFill>
                <a:uFillTx/>
              </a:defRPr>
            </a:pPr>
            <a:r>
              <a:rPr lang="es-ES" sz="1200" b="1" i="0" u="none" strike="noStrike" kern="1200" cap="none" spc="0" baseline="0">
                <a:solidFill>
                  <a:srgbClr val="FFFFFF"/>
                </a:solidFill>
                <a:uFillTx/>
                <a:latin typeface="Avenir Book"/>
                <a:cs typeface="Avenir Book"/>
              </a:rPr>
              <a:t>ECONOMIC FABRIC</a:t>
            </a:r>
          </a:p>
        </p:txBody>
      </p:sp>
      <p:sp>
        <p:nvSpPr>
          <p:cNvPr id="12" name="Rectángulo redondeado 42">
            <a:extLst>
              <a:ext uri="{FF2B5EF4-FFF2-40B4-BE49-F238E27FC236}">
                <a16:creationId xmlns:a16="http://schemas.microsoft.com/office/drawing/2014/main" id="{C043EAD7-C2AB-4C81-8D66-1DAA36FB33EA}"/>
              </a:ext>
            </a:extLst>
          </p:cNvPr>
          <p:cNvSpPr/>
          <p:nvPr/>
        </p:nvSpPr>
        <p:spPr>
          <a:xfrm>
            <a:off x="7966207" y="5368296"/>
            <a:ext cx="224558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476A00"/>
          </a:solidFill>
          <a:ln cap="flat">
            <a:noFill/>
            <a:prstDash val="solid"/>
          </a:ln>
        </p:spPr>
        <p:txBody>
          <a:bodyPr vert="horz" wrap="square" lIns="66458" tIns="33229" rIns="66458" bIns="33229" anchor="ctr" anchorCtr="0" compatLnSpc="1">
            <a:noAutofit/>
          </a:bodyPr>
          <a:lstStyle/>
          <a:p>
            <a:pPr marL="0" marR="0" lvl="0" indent="0" algn="l" defTabSz="914400" rtl="0" fontAlgn="auto" hangingPunct="1">
              <a:lnSpc>
                <a:spcPct val="100000"/>
              </a:lnSpc>
              <a:spcBef>
                <a:spcPts val="185"/>
              </a:spcBef>
              <a:spcAft>
                <a:spcPts val="185"/>
              </a:spcAft>
              <a:buNone/>
              <a:tabLst/>
              <a:defRPr sz="1800" b="0" i="0" u="none" strike="noStrike" kern="0" cap="none" spc="0" baseline="0">
                <a:solidFill>
                  <a:srgbClr val="000000"/>
                </a:solidFill>
                <a:uFillTx/>
              </a:defRPr>
            </a:pPr>
            <a:r>
              <a:rPr lang="es-ES" sz="1200" b="1" i="0" u="none" strike="noStrike" kern="1200" cap="none" spc="0" baseline="0">
                <a:solidFill>
                  <a:srgbClr val="FFFFFF"/>
                </a:solidFill>
                <a:uFillTx/>
                <a:latin typeface="Avenir Book"/>
                <a:cs typeface="Avenir Book"/>
              </a:rPr>
              <a:t>ENVIRONMENTAL RESOURCES </a:t>
            </a:r>
          </a:p>
        </p:txBody>
      </p:sp>
      <p:sp>
        <p:nvSpPr>
          <p:cNvPr id="13" name="Rectángulo redondeado 43">
            <a:extLst>
              <a:ext uri="{FF2B5EF4-FFF2-40B4-BE49-F238E27FC236}">
                <a16:creationId xmlns:a16="http://schemas.microsoft.com/office/drawing/2014/main" id="{AAE76630-C062-44EE-87E8-84AC51322AEB}"/>
              </a:ext>
            </a:extLst>
          </p:cNvPr>
          <p:cNvSpPr/>
          <p:nvPr/>
        </p:nvSpPr>
        <p:spPr>
          <a:xfrm>
            <a:off x="3033156" y="5858670"/>
            <a:ext cx="717864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A3E6D"/>
          </a:solidFill>
          <a:ln w="9528" cap="flat">
            <a:solidFill>
              <a:srgbClr val="73558D"/>
            </a:solidFill>
            <a:prstDash val="solid"/>
            <a:round/>
          </a:ln>
        </p:spPr>
        <p:txBody>
          <a:bodyPr vert="horz" wrap="square" lIns="66458" tIns="33229" rIns="66458" bIns="33229" anchor="ctr" anchorCtr="0" compatLnSpc="1">
            <a:noAutofit/>
          </a:bodyPr>
          <a:lstStyle/>
          <a:p>
            <a:pPr marL="0" marR="0" lvl="0" indent="0" algn="l" defTabSz="914400" rtl="0" fontAlgn="auto" hangingPunct="1">
              <a:lnSpc>
                <a:spcPct val="100000"/>
              </a:lnSpc>
              <a:spcBef>
                <a:spcPts val="185"/>
              </a:spcBef>
              <a:spcAft>
                <a:spcPts val="185"/>
              </a:spcAft>
              <a:buNone/>
              <a:tabLst/>
              <a:defRPr sz="1800" b="0" i="0" u="none" strike="noStrike" kern="0" cap="none" spc="0" baseline="0">
                <a:solidFill>
                  <a:srgbClr val="000000"/>
                </a:solidFill>
                <a:uFillTx/>
              </a:defRPr>
            </a:pPr>
            <a:r>
              <a:rPr lang="es-ES" sz="1200" b="1" i="0" u="none" strike="noStrike" kern="1200" cap="none" spc="0" baseline="0">
                <a:solidFill>
                  <a:srgbClr val="FFFFFF"/>
                </a:solidFill>
                <a:uFillTx/>
                <a:latin typeface="Avenir Book"/>
                <a:cs typeface="Avenir Book"/>
              </a:rPr>
              <a:t>HUMAN ENVIRONMENT.</a:t>
            </a:r>
          </a:p>
        </p:txBody>
      </p:sp>
      <p:sp>
        <p:nvSpPr>
          <p:cNvPr id="14" name="Flecha curva 1">
            <a:extLst>
              <a:ext uri="{FF2B5EF4-FFF2-40B4-BE49-F238E27FC236}">
                <a16:creationId xmlns:a16="http://schemas.microsoft.com/office/drawing/2014/main" id="{D10ADBA5-FD6A-4ED0-8C47-5F2B64C78CC8}"/>
              </a:ext>
            </a:extLst>
          </p:cNvPr>
          <p:cNvSpPr/>
          <p:nvPr/>
        </p:nvSpPr>
        <p:spPr>
          <a:xfrm>
            <a:off x="4030190" y="2436400"/>
            <a:ext cx="1329382" cy="1129969"/>
          </a:xfrm>
          <a:custGeom>
            <a:avLst/>
            <a:gdLst>
              <a:gd name="f0" fmla="val 10800000"/>
              <a:gd name="f1" fmla="val 5400000"/>
              <a:gd name="f2" fmla="val 16200000"/>
              <a:gd name="f3" fmla="val 180"/>
              <a:gd name="f4" fmla="val w"/>
              <a:gd name="f5" fmla="val h"/>
              <a:gd name="f6" fmla="val ss"/>
              <a:gd name="f7" fmla="val 0"/>
              <a:gd name="f8" fmla="+- 0 0 5400000"/>
              <a:gd name="f9" fmla="val 13768"/>
              <a:gd name="f10" fmla="val 11413"/>
              <a:gd name="f11" fmla="val 12269"/>
              <a:gd name="f12" fmla="val 4109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D84519">
              <a:alpha val="62000"/>
            </a:srgbClr>
          </a:solidFill>
          <a:ln cap="flat">
            <a:noFill/>
            <a:prstDash val="solid"/>
          </a:ln>
        </p:spPr>
        <p:txBody>
          <a:bodyPr vert="horz" wrap="square" lIns="84408" tIns="42199" rIns="84408" bIns="42199" anchor="t" anchorCtr="1" compatLnSpc="1">
            <a:noAutofit/>
          </a:bodyPr>
          <a:lstStyle/>
          <a:p>
            <a:pPr marL="0" marR="0" lvl="0" indent="0" algn="ctr" defTabSz="84408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34"/>
            </a:endParaRPr>
          </a:p>
        </p:txBody>
      </p:sp>
      <p:sp>
        <p:nvSpPr>
          <p:cNvPr id="15" name="Rectángulo redondeado 45">
            <a:extLst>
              <a:ext uri="{FF2B5EF4-FFF2-40B4-BE49-F238E27FC236}">
                <a16:creationId xmlns:a16="http://schemas.microsoft.com/office/drawing/2014/main" id="{63430FF8-D715-4BF2-B7BD-6AD40E63B16C}"/>
              </a:ext>
            </a:extLst>
          </p:cNvPr>
          <p:cNvSpPr/>
          <p:nvPr/>
        </p:nvSpPr>
        <p:spPr>
          <a:xfrm>
            <a:off x="3034811" y="3433434"/>
            <a:ext cx="2240252"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44546A"/>
            </a:solidFill>
            <a:prstDash val="solid"/>
            <a:round/>
          </a:ln>
        </p:spPr>
        <p:txBody>
          <a:bodyPr vert="horz" wrap="square" lIns="84408" tIns="42199" rIns="84408"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0000"/>
                </a:solidFill>
                <a:uFillTx/>
                <a:latin typeface="Avenir Book"/>
                <a:cs typeface="Avenir Book"/>
              </a:rPr>
              <a:t>Digital</a:t>
            </a:r>
          </a:p>
        </p:txBody>
      </p:sp>
      <p:sp>
        <p:nvSpPr>
          <p:cNvPr id="16" name="Rectángulo redondeado 46">
            <a:extLst>
              <a:ext uri="{FF2B5EF4-FFF2-40B4-BE49-F238E27FC236}">
                <a16:creationId xmlns:a16="http://schemas.microsoft.com/office/drawing/2014/main" id="{AD11F727-B36D-4B39-ACC5-F57EA97D4D83}"/>
              </a:ext>
            </a:extLst>
          </p:cNvPr>
          <p:cNvSpPr/>
          <p:nvPr/>
        </p:nvSpPr>
        <p:spPr>
          <a:xfrm>
            <a:off x="5477356" y="3403223"/>
            <a:ext cx="224558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44546A"/>
            </a:solidFill>
            <a:prstDash val="solid"/>
            <a:round/>
          </a:ln>
        </p:spPr>
        <p:txBody>
          <a:bodyPr vert="horz" wrap="square" lIns="84408" tIns="42199" rIns="84408"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0000"/>
                </a:solidFill>
                <a:uFillTx/>
                <a:latin typeface="Avenir Book"/>
                <a:cs typeface="Avenir Book"/>
              </a:rPr>
              <a:t>Job opportunities</a:t>
            </a:r>
          </a:p>
        </p:txBody>
      </p:sp>
      <p:sp>
        <p:nvSpPr>
          <p:cNvPr id="17" name="Flecha curva 25">
            <a:extLst>
              <a:ext uri="{FF2B5EF4-FFF2-40B4-BE49-F238E27FC236}">
                <a16:creationId xmlns:a16="http://schemas.microsoft.com/office/drawing/2014/main" id="{D9A9BA11-E068-4D77-AB3C-78A6EBBC6F99}"/>
              </a:ext>
            </a:extLst>
          </p:cNvPr>
          <p:cNvSpPr/>
          <p:nvPr/>
        </p:nvSpPr>
        <p:spPr>
          <a:xfrm flipH="1">
            <a:off x="7752447" y="2436400"/>
            <a:ext cx="1329382" cy="1129969"/>
          </a:xfrm>
          <a:custGeom>
            <a:avLst/>
            <a:gdLst>
              <a:gd name="f0" fmla="val 10800000"/>
              <a:gd name="f1" fmla="val 5400000"/>
              <a:gd name="f2" fmla="val 16200000"/>
              <a:gd name="f3" fmla="val 180"/>
              <a:gd name="f4" fmla="val w"/>
              <a:gd name="f5" fmla="val h"/>
              <a:gd name="f6" fmla="val ss"/>
              <a:gd name="f7" fmla="val 0"/>
              <a:gd name="f8" fmla="+- 0 0 5400000"/>
              <a:gd name="f9" fmla="val 13768"/>
              <a:gd name="f10" fmla="val 11413"/>
              <a:gd name="f11" fmla="val 12269"/>
              <a:gd name="f12" fmla="val 4109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D84519">
              <a:alpha val="62000"/>
            </a:srgbClr>
          </a:solidFill>
          <a:ln cap="flat">
            <a:noFill/>
            <a:prstDash val="solid"/>
          </a:ln>
        </p:spPr>
        <p:txBody>
          <a:bodyPr vert="horz" wrap="square" lIns="84408" tIns="42199" rIns="84408" bIns="4219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Calibri"/>
            </a:endParaRPr>
          </a:p>
        </p:txBody>
      </p:sp>
      <p:sp>
        <p:nvSpPr>
          <p:cNvPr id="18" name="Rectángulo redondeado 48">
            <a:extLst>
              <a:ext uri="{FF2B5EF4-FFF2-40B4-BE49-F238E27FC236}">
                <a16:creationId xmlns:a16="http://schemas.microsoft.com/office/drawing/2014/main" id="{8064A3A6-870D-4DFF-9873-EE0D8B114F3B}"/>
              </a:ext>
            </a:extLst>
          </p:cNvPr>
          <p:cNvSpPr/>
          <p:nvPr/>
        </p:nvSpPr>
        <p:spPr>
          <a:xfrm>
            <a:off x="7966207" y="3433434"/>
            <a:ext cx="2245583" cy="39881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38103" cap="flat">
            <a:solidFill>
              <a:srgbClr val="44546A"/>
            </a:solidFill>
            <a:prstDash val="solid"/>
            <a:round/>
          </a:ln>
        </p:spPr>
        <p:txBody>
          <a:bodyPr vert="horz" wrap="square" lIns="84408" tIns="42199" rIns="84408" bIns="42199" anchor="ctr" anchorCtr="0" compatLnSpc="1">
            <a:noAutofit/>
          </a:bodyPr>
          <a:lstStyle/>
          <a:p>
            <a:pPr marL="0" marR="0" lvl="0" indent="0" algn="l" defTabSz="914400" rtl="0" fontAlgn="auto" hangingPunct="1">
              <a:lnSpc>
                <a:spcPts val="1235"/>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venir Book"/>
                <a:cs typeface="Avenir Book"/>
              </a:rPr>
              <a:t>Making the most of our resources</a:t>
            </a:r>
            <a:endParaRPr lang="es-ES" sz="1200" b="1" i="0" u="none" strike="noStrike" kern="1200" cap="none" spc="0" baseline="0">
              <a:solidFill>
                <a:srgbClr val="000000"/>
              </a:solidFill>
              <a:uFillTx/>
              <a:latin typeface="Avenir Book"/>
              <a:cs typeface="Avenir Book"/>
            </a:endParaRPr>
          </a:p>
        </p:txBody>
      </p:sp>
      <p:grpSp>
        <p:nvGrpSpPr>
          <p:cNvPr id="19" name="Agrupar 22">
            <a:extLst>
              <a:ext uri="{FF2B5EF4-FFF2-40B4-BE49-F238E27FC236}">
                <a16:creationId xmlns:a16="http://schemas.microsoft.com/office/drawing/2014/main" id="{C4603DFA-0FB2-450E-AD62-4EC12FB8A702}"/>
              </a:ext>
            </a:extLst>
          </p:cNvPr>
          <p:cNvGrpSpPr/>
          <p:nvPr/>
        </p:nvGrpSpPr>
        <p:grpSpPr>
          <a:xfrm>
            <a:off x="2401205" y="2968151"/>
            <a:ext cx="199403" cy="2326407"/>
            <a:chOff x="2401205" y="2968151"/>
            <a:chExt cx="199403" cy="2326407"/>
          </a:xfrm>
        </p:grpSpPr>
        <p:cxnSp>
          <p:nvCxnSpPr>
            <p:cNvPr id="20" name="Conector recto 50">
              <a:extLst>
                <a:ext uri="{FF2B5EF4-FFF2-40B4-BE49-F238E27FC236}">
                  <a16:creationId xmlns:a16="http://schemas.microsoft.com/office/drawing/2014/main" id="{7E360AF4-2641-4EBD-910F-8E7B61DB7C95}"/>
                </a:ext>
              </a:extLst>
            </p:cNvPr>
            <p:cNvCxnSpPr/>
            <p:nvPr/>
          </p:nvCxnSpPr>
          <p:spPr>
            <a:xfrm>
              <a:off x="2401205" y="5294558"/>
              <a:ext cx="199403" cy="0"/>
            </a:xfrm>
            <a:prstGeom prst="straightConnector1">
              <a:avLst/>
            </a:prstGeom>
            <a:noFill/>
            <a:ln w="12701" cap="flat">
              <a:solidFill>
                <a:srgbClr val="FFFFFF"/>
              </a:solidFill>
              <a:prstDash val="solid"/>
              <a:round/>
            </a:ln>
          </p:spPr>
        </p:cxnSp>
        <p:cxnSp>
          <p:nvCxnSpPr>
            <p:cNvPr id="21" name="Conector recto 51">
              <a:extLst>
                <a:ext uri="{FF2B5EF4-FFF2-40B4-BE49-F238E27FC236}">
                  <a16:creationId xmlns:a16="http://schemas.microsoft.com/office/drawing/2014/main" id="{892E1F08-52E8-4002-A654-1515BC53A3BA}"/>
                </a:ext>
              </a:extLst>
            </p:cNvPr>
            <p:cNvCxnSpPr/>
            <p:nvPr/>
          </p:nvCxnSpPr>
          <p:spPr>
            <a:xfrm flipV="1">
              <a:off x="2501121" y="2968151"/>
              <a:ext cx="0" cy="2326407"/>
            </a:xfrm>
            <a:prstGeom prst="straightConnector1">
              <a:avLst/>
            </a:prstGeom>
            <a:noFill/>
            <a:ln w="12701" cap="flat">
              <a:solidFill>
                <a:srgbClr val="FFFFFF"/>
              </a:solidFill>
              <a:prstDash val="solid"/>
              <a:round/>
            </a:ln>
          </p:spPr>
        </p:cxnSp>
      </p:grpSp>
      <p:sp>
        <p:nvSpPr>
          <p:cNvPr id="22" name="Rectángulo redondeado 52">
            <a:extLst>
              <a:ext uri="{FF2B5EF4-FFF2-40B4-BE49-F238E27FC236}">
                <a16:creationId xmlns:a16="http://schemas.microsoft.com/office/drawing/2014/main" id="{EDD6DE29-DF3A-4DAE-ACE2-94956664E888}"/>
              </a:ext>
            </a:extLst>
          </p:cNvPr>
          <p:cNvSpPr/>
          <p:nvPr/>
        </p:nvSpPr>
        <p:spPr>
          <a:xfrm>
            <a:off x="2102589" y="2303455"/>
            <a:ext cx="797631" cy="731154"/>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8D237"/>
          </a:solidFill>
          <a:ln w="9528" cap="flat">
            <a:solidFill>
              <a:srgbClr val="000000"/>
            </a:solidFill>
            <a:prstDash val="solid"/>
            <a:round/>
          </a:ln>
          <a:effectLst>
            <a:outerShdw dist="38096" dir="2700000" algn="tl">
              <a:srgbClr val="000000">
                <a:alpha val="43000"/>
              </a:srgbClr>
            </a:outerShdw>
          </a:effectLst>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2060"/>
                </a:solidFill>
                <a:uFillTx/>
                <a:latin typeface="Avenir Book"/>
                <a:cs typeface="Avenir Book"/>
              </a:rPr>
              <a:t>Main objective</a:t>
            </a:r>
          </a:p>
        </p:txBody>
      </p:sp>
      <p:sp>
        <p:nvSpPr>
          <p:cNvPr id="23" name="Rectángulo redondeado 53">
            <a:extLst>
              <a:ext uri="{FF2B5EF4-FFF2-40B4-BE49-F238E27FC236}">
                <a16:creationId xmlns:a16="http://schemas.microsoft.com/office/drawing/2014/main" id="{7B501352-E4ED-472D-8A27-1CA64EBB8196}"/>
              </a:ext>
            </a:extLst>
          </p:cNvPr>
          <p:cNvSpPr/>
          <p:nvPr/>
        </p:nvSpPr>
        <p:spPr>
          <a:xfrm>
            <a:off x="2090007" y="3430728"/>
            <a:ext cx="797631" cy="1528785"/>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8D237"/>
          </a:solidFill>
          <a:ln w="9528" cap="flat">
            <a:solidFill>
              <a:srgbClr val="000000"/>
            </a:solidFill>
            <a:prstDash val="solid"/>
            <a:round/>
          </a:ln>
          <a:effectLst>
            <a:outerShdw dist="38096" dir="2700000" algn="tl">
              <a:srgbClr val="000000">
                <a:alpha val="43000"/>
              </a:srgbClr>
            </a:outerShdw>
          </a:effectLst>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2060"/>
                </a:solidFill>
                <a:uFillTx/>
                <a:latin typeface="Avenir Book"/>
                <a:cs typeface="Avenir Book"/>
              </a:rPr>
              <a:t>Action vectors</a:t>
            </a:r>
          </a:p>
        </p:txBody>
      </p:sp>
      <p:sp>
        <p:nvSpPr>
          <p:cNvPr id="24" name="Rectángulo redondeado 54">
            <a:extLst>
              <a:ext uri="{FF2B5EF4-FFF2-40B4-BE49-F238E27FC236}">
                <a16:creationId xmlns:a16="http://schemas.microsoft.com/office/drawing/2014/main" id="{CB7EB94C-313E-4ED1-AD05-F294927E9706}"/>
              </a:ext>
            </a:extLst>
          </p:cNvPr>
          <p:cNvSpPr/>
          <p:nvPr/>
        </p:nvSpPr>
        <p:spPr>
          <a:xfrm>
            <a:off x="2102589" y="5289282"/>
            <a:ext cx="797631" cy="930566"/>
          </a:xfrm>
          <a:custGeom>
            <a:avLst>
              <a:gd name="f10" fmla="val 1267"/>
            </a:avLst>
            <a:gdLst>
              <a:gd name="f1" fmla="val 10800000"/>
              <a:gd name="f2" fmla="val 5400000"/>
              <a:gd name="f3" fmla="val 16200000"/>
              <a:gd name="f4" fmla="val w"/>
              <a:gd name="f5" fmla="val h"/>
              <a:gd name="f6" fmla="val ss"/>
              <a:gd name="f7" fmla="val 0"/>
              <a:gd name="f8" fmla="*/ 5419351 1 1725033"/>
              <a:gd name="f9" fmla="val 45"/>
              <a:gd name="f10" fmla="val 126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8D237"/>
          </a:solidFill>
          <a:ln w="9528" cap="flat">
            <a:solidFill>
              <a:srgbClr val="000000"/>
            </a:solidFill>
            <a:prstDash val="solid"/>
            <a:round/>
          </a:ln>
          <a:effectLst>
            <a:outerShdw dist="38096" dir="2700000" algn="tl">
              <a:srgbClr val="000000">
                <a:alpha val="43000"/>
              </a:srgbClr>
            </a:outerShdw>
          </a:effectLst>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002060"/>
                </a:solidFill>
                <a:uFillTx/>
                <a:latin typeface="Avenir Book"/>
                <a:cs typeface="Avenir Book"/>
              </a:rPr>
              <a:t>4 thematic axes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6DE4-5C13-4371-8F4F-D2EAFB5613B5}"/>
              </a:ext>
            </a:extLst>
          </p:cNvPr>
          <p:cNvSpPr txBox="1">
            <a:spLocks noGrp="1"/>
          </p:cNvSpPr>
          <p:nvPr>
            <p:ph type="title"/>
          </p:nvPr>
        </p:nvSpPr>
        <p:spPr/>
        <p:txBody>
          <a:bodyPr/>
          <a:lstStyle/>
          <a:p>
            <a:pPr lvl="0"/>
            <a:r>
              <a:rPr lang="en-GB" b="1" dirty="0">
                <a:solidFill>
                  <a:schemeClr val="accent2"/>
                </a:solidFill>
              </a:rPr>
              <a:t>Retaining and improving services</a:t>
            </a:r>
            <a:endParaRPr lang="fr-BE" b="1" dirty="0">
              <a:solidFill>
                <a:schemeClr val="accent2"/>
              </a:solidFill>
            </a:endParaRPr>
          </a:p>
        </p:txBody>
      </p:sp>
      <p:sp>
        <p:nvSpPr>
          <p:cNvPr id="3" name="Content Placeholder 2">
            <a:extLst>
              <a:ext uri="{FF2B5EF4-FFF2-40B4-BE49-F238E27FC236}">
                <a16:creationId xmlns:a16="http://schemas.microsoft.com/office/drawing/2014/main" id="{B57960DD-0F4C-432D-8B0D-FF37F67856CF}"/>
              </a:ext>
            </a:extLst>
          </p:cNvPr>
          <p:cNvSpPr txBox="1">
            <a:spLocks noGrp="1"/>
          </p:cNvSpPr>
          <p:nvPr>
            <p:ph idx="1"/>
          </p:nvPr>
        </p:nvSpPr>
        <p:spPr/>
        <p:txBody>
          <a:bodyPr/>
          <a:lstStyle/>
          <a:p>
            <a:endParaRPr lang="fr-B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3" name="Pladsholder til tekst 6">
            <a:extLst>
              <a:ext uri="{FF2B5EF4-FFF2-40B4-BE49-F238E27FC236}">
                <a16:creationId xmlns:a16="http://schemas.microsoft.com/office/drawing/2014/main" id="{6B72EBC1-94CC-4CC6-B1B4-5193C70BD71C}"/>
              </a:ext>
            </a:extLst>
          </p:cNvPr>
          <p:cNvSpPr/>
          <p:nvPr/>
        </p:nvSpPr>
        <p:spPr>
          <a:xfrm rot="16200004">
            <a:off x="-2889206" y="2901688"/>
            <a:ext cx="6860203" cy="1079997"/>
          </a:xfrm>
          <a:prstGeom prst="rect">
            <a:avLst/>
          </a:prstGeom>
          <a:solidFill>
            <a:srgbClr val="004000"/>
          </a:solidFill>
          <a:ln w="12701" cap="flat">
            <a:solidFill>
              <a:srgbClr val="AE5B00"/>
            </a:solidFill>
            <a:prstDash val="solid"/>
            <a:miter/>
          </a:ln>
        </p:spPr>
        <p:txBody>
          <a:bodyPr vert="horz" wrap="square" lIns="0" tIns="0" rIns="0" bIns="0" anchor="ctr" anchorCtr="1" compatLnSpc="1">
            <a:normAutofit/>
          </a:bodyPr>
          <a:lstStyle/>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FFFFFF"/>
                </a:solidFill>
                <a:uFillTx/>
                <a:latin typeface="American Typewriter"/>
                <a:ea typeface="American Typewriter"/>
                <a:cs typeface="American Typewriter"/>
              </a:defRPr>
            </a:pPr>
            <a:endParaRPr lang="es-ES" sz="1700" b="0" i="0" u="none" strike="noStrike" kern="1200" cap="none" spc="0" baseline="0">
              <a:solidFill>
                <a:srgbClr val="FFFFFF"/>
              </a:solidFill>
              <a:uFillTx/>
              <a:latin typeface="American Typewriter"/>
              <a:ea typeface="American Typewriter"/>
              <a:cs typeface="American Typewriter"/>
            </a:endParaRPr>
          </a:p>
          <a:p>
            <a:pPr marL="457200" marR="0" lvl="1" indent="0" algn="ctr" defTabSz="914400" rtl="0" fontAlgn="auto" hangingPunct="1">
              <a:lnSpc>
                <a:spcPct val="100000"/>
              </a:lnSpc>
              <a:spcBef>
                <a:spcPts val="0"/>
              </a:spcBef>
              <a:spcAft>
                <a:spcPts val="0"/>
              </a:spcAft>
              <a:buNone/>
              <a:tabLst/>
              <a:defRPr sz="1600" b="0" i="0" u="none" strike="noStrike" kern="0" cap="none" spc="0" baseline="0">
                <a:solidFill>
                  <a:srgbClr val="FFFFFF"/>
                </a:solidFill>
                <a:uFillTx/>
                <a:latin typeface="American Typewriter"/>
                <a:ea typeface="American Typewriter"/>
                <a:cs typeface="American Typewriter"/>
              </a:defRPr>
            </a:pPr>
            <a:r>
              <a:rPr lang="es-ES" sz="1700" b="0" i="0" u="none" strike="noStrike" kern="1200" cap="none" spc="0" baseline="0">
                <a:solidFill>
                  <a:srgbClr val="FFFFFF"/>
                </a:solidFill>
                <a:uFillTx/>
                <a:latin typeface="American Typewriter"/>
                <a:ea typeface="American Typewriter"/>
                <a:cs typeface="American Typewriter"/>
              </a:rPr>
              <a:t>Consejeria de Agricultura, Pesca y Desarrollo Rural</a:t>
            </a:r>
            <a:r>
              <a:rPr lang="es-ES" sz="1600" b="0" i="0" u="none" strike="noStrike" kern="1200" cap="none" spc="0" baseline="0">
                <a:solidFill>
                  <a:srgbClr val="FFFFFF"/>
                </a:solidFill>
                <a:uFillTx/>
                <a:latin typeface="American Typewriter"/>
                <a:ea typeface="American Typewriter"/>
                <a:cs typeface="American Typewriter"/>
              </a:rPr>
              <a:t> </a:t>
            </a:r>
          </a:p>
        </p:txBody>
      </p:sp>
      <p:pic>
        <p:nvPicPr>
          <p:cNvPr id="4" name="Imagen" descr="Imagen">
            <a:extLst>
              <a:ext uri="{FF2B5EF4-FFF2-40B4-BE49-F238E27FC236}">
                <a16:creationId xmlns:a16="http://schemas.microsoft.com/office/drawing/2014/main" id="{6D124917-1C7E-4B46-BE41-4C54306CD900}"/>
              </a:ext>
            </a:extLst>
          </p:cNvPr>
          <p:cNvPicPr>
            <a:picLocks noChangeAspect="1"/>
          </p:cNvPicPr>
          <p:nvPr/>
        </p:nvPicPr>
        <p:blipFill>
          <a:blip r:embed="rId2"/>
          <a:stretch>
            <a:fillRect/>
          </a:stretch>
        </p:blipFill>
        <p:spPr>
          <a:xfrm>
            <a:off x="38615" y="5911495"/>
            <a:ext cx="1004568" cy="939619"/>
          </a:xfrm>
          <a:prstGeom prst="rect">
            <a:avLst/>
          </a:prstGeom>
          <a:noFill/>
          <a:ln cap="flat">
            <a:noFill/>
          </a:ln>
        </p:spPr>
      </p:pic>
      <p:sp>
        <p:nvSpPr>
          <p:cNvPr id="6" name="GENERAL STRATEGIE">
            <a:extLst>
              <a:ext uri="{FF2B5EF4-FFF2-40B4-BE49-F238E27FC236}">
                <a16:creationId xmlns:a16="http://schemas.microsoft.com/office/drawing/2014/main" id="{38E0FAC8-CEEC-4055-A6F4-E57D7D292A4B}"/>
              </a:ext>
            </a:extLst>
          </p:cNvPr>
          <p:cNvSpPr txBox="1"/>
          <p:nvPr/>
        </p:nvSpPr>
        <p:spPr>
          <a:xfrm>
            <a:off x="1085301" y="449235"/>
            <a:ext cx="11149343" cy="461662"/>
          </a:xfrm>
          <a:prstGeom prst="rect">
            <a:avLst/>
          </a:prstGeom>
          <a:blipFill>
            <a:blip r:embed="rId3">
              <a:alphaModFix/>
            </a:blip>
            <a:stretch>
              <a:fillRect/>
            </a:stretch>
          </a:blipFill>
          <a:ln w="12701" cap="flat">
            <a:solidFill>
              <a:srgbClr val="C09207"/>
            </a:solidFill>
            <a:prstDash val="solid"/>
            <a:miter/>
          </a:ln>
        </p:spPr>
        <p:txBody>
          <a:bodyPr vert="horz" wrap="square" lIns="45720" tIns="45720" rIns="4572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0" i="0" u="none" strike="noStrike" kern="1200" cap="none" spc="0" baseline="0">
                <a:solidFill>
                  <a:srgbClr val="FFFFFF"/>
                </a:solidFill>
                <a:uFillTx/>
                <a:latin typeface="Calibri"/>
              </a:rPr>
              <a:t>GENERAL STRATEGY </a:t>
            </a:r>
          </a:p>
        </p:txBody>
      </p:sp>
      <p:pic>
        <p:nvPicPr>
          <p:cNvPr id="7" name="Imagen" descr="Imagen">
            <a:extLst>
              <a:ext uri="{FF2B5EF4-FFF2-40B4-BE49-F238E27FC236}">
                <a16:creationId xmlns:a16="http://schemas.microsoft.com/office/drawing/2014/main" id="{96E8D940-FB9A-4F2E-8D98-1E5F5C454360}"/>
              </a:ext>
            </a:extLst>
          </p:cNvPr>
          <p:cNvPicPr>
            <a:picLocks noChangeAspect="1"/>
          </p:cNvPicPr>
          <p:nvPr/>
        </p:nvPicPr>
        <p:blipFill>
          <a:blip r:embed="rId4"/>
          <a:stretch>
            <a:fillRect/>
          </a:stretch>
        </p:blipFill>
        <p:spPr>
          <a:xfrm>
            <a:off x="1117597" y="5781815"/>
            <a:ext cx="1739902" cy="1070707"/>
          </a:xfrm>
          <a:prstGeom prst="rect">
            <a:avLst/>
          </a:prstGeom>
          <a:noFill/>
          <a:ln cap="flat">
            <a:noFill/>
          </a:ln>
        </p:spPr>
      </p:pic>
      <p:sp>
        <p:nvSpPr>
          <p:cNvPr id="8" name="Rectangle 7">
            <a:extLst>
              <a:ext uri="{FF2B5EF4-FFF2-40B4-BE49-F238E27FC236}">
                <a16:creationId xmlns:a16="http://schemas.microsoft.com/office/drawing/2014/main" id="{3FE0D4BB-2976-4E3A-AB1F-0314130E3758}"/>
              </a:ext>
            </a:extLst>
          </p:cNvPr>
          <p:cNvSpPr/>
          <p:nvPr/>
        </p:nvSpPr>
        <p:spPr>
          <a:xfrm>
            <a:off x="1403497" y="1413063"/>
            <a:ext cx="10242697" cy="6370975"/>
          </a:xfrm>
          <a:prstGeom prst="rect">
            <a:avLst/>
          </a:prstGeom>
        </p:spPr>
        <p:txBody>
          <a:bodyPr wrap="square">
            <a:spAutoFit/>
          </a:bodyPr>
          <a:lstStyle/>
          <a:p>
            <a:pPr lvl="0" algn="just">
              <a:defRPr sz="1600" b="0" i="0" u="none" strike="noStrike" kern="0" cap="none" spc="0" baseline="0">
                <a:solidFill>
                  <a:srgbClr val="000000"/>
                </a:solidFill>
                <a:uFillTx/>
              </a:defRPr>
            </a:pPr>
            <a:r>
              <a:rPr lang="en-GB" sz="2400" dirty="0"/>
              <a:t>For re-population and retention of the rural population: </a:t>
            </a:r>
          </a:p>
          <a:p>
            <a:pPr marL="285750" lvl="0" indent="-285750" algn="just">
              <a:lnSpc>
                <a:spcPct val="100000"/>
              </a:lnSpc>
              <a:spcBef>
                <a:spcPts val="0"/>
              </a:spcBef>
              <a:buFont typeface="Arial" panose="020B0604020202020204" pitchFamily="34" charset="0"/>
              <a:buChar char="•"/>
              <a:defRPr sz="1600" b="0" i="0" u="none" strike="noStrike" kern="0" cap="none" spc="0" baseline="0">
                <a:solidFill>
                  <a:srgbClr val="000000"/>
                </a:solidFill>
                <a:uFillTx/>
              </a:defRPr>
            </a:pPr>
            <a:r>
              <a:rPr lang="en-GB" sz="2400" dirty="0"/>
              <a:t>Improvement in the provision of basic services to the population.</a:t>
            </a:r>
          </a:p>
          <a:p>
            <a:pPr marL="285750" lvl="0" indent="-285750" algn="just">
              <a:lnSpc>
                <a:spcPct val="100000"/>
              </a:lnSpc>
              <a:spcBef>
                <a:spcPts val="0"/>
              </a:spcBef>
              <a:buFont typeface="Arial" panose="020B0604020202020204" pitchFamily="34" charset="0"/>
              <a:buChar char="•"/>
              <a:defRPr sz="1600" b="0" i="0" u="none" strike="noStrike" kern="0" cap="none" spc="0" baseline="0">
                <a:solidFill>
                  <a:srgbClr val="000000"/>
                </a:solidFill>
                <a:uFillTx/>
              </a:defRPr>
            </a:pPr>
            <a:r>
              <a:rPr lang="en-GB" sz="2400" dirty="0"/>
              <a:t>Provision of essential services for the implementation of economic activities.</a:t>
            </a:r>
          </a:p>
          <a:p>
            <a:pPr marL="285750" lvl="0" indent="-285750" algn="just">
              <a:lnSpc>
                <a:spcPct val="100000"/>
              </a:lnSpc>
              <a:spcBef>
                <a:spcPts val="0"/>
              </a:spcBef>
              <a:buFont typeface="Arial" panose="020B0604020202020204" pitchFamily="34" charset="0"/>
              <a:buChar char="•"/>
              <a:defRPr sz="1600" b="0" i="0" u="none" strike="noStrike" kern="0" cap="none" spc="0" baseline="0">
                <a:solidFill>
                  <a:srgbClr val="000000"/>
                </a:solidFill>
                <a:uFillTx/>
              </a:defRPr>
            </a:pPr>
            <a:r>
              <a:rPr lang="en-GB" sz="2400" dirty="0"/>
              <a:t>Training aimed at young people and women from rural areas and emigrant population.</a:t>
            </a:r>
          </a:p>
          <a:p>
            <a:pPr lvl="0" algn="just">
              <a:defRPr sz="1600" b="0" i="0" u="none" strike="noStrike" kern="0" cap="none" spc="0" baseline="0">
                <a:solidFill>
                  <a:srgbClr val="000000"/>
                </a:solidFill>
                <a:uFillTx/>
              </a:defRPr>
            </a:pPr>
            <a:endParaRPr lang="en-GB" sz="2400" dirty="0"/>
          </a:p>
          <a:p>
            <a:pPr lvl="0" algn="just">
              <a:defRPr sz="1600" b="0" i="0" u="none" strike="noStrike" kern="0" cap="none" spc="0" baseline="0">
                <a:solidFill>
                  <a:srgbClr val="000000"/>
                </a:solidFill>
                <a:uFillTx/>
              </a:defRPr>
            </a:pPr>
            <a:r>
              <a:rPr lang="en-GB" sz="2400" dirty="0"/>
              <a:t>Special treatment of priority rural areas: on tax incentives for companies and entrepreneurs, special budgets for small municipalities, etc</a:t>
            </a:r>
          </a:p>
          <a:p>
            <a:pPr lvl="0" algn="just">
              <a:defRPr sz="1600" b="0" i="0" u="none" strike="noStrike" kern="0" cap="none" spc="0" baseline="0">
                <a:solidFill>
                  <a:srgbClr val="000000"/>
                </a:solidFill>
                <a:uFillTx/>
              </a:defRPr>
            </a:pPr>
            <a:endParaRPr lang="en-GB" sz="2400" dirty="0"/>
          </a:p>
          <a:p>
            <a:pPr lvl="0" algn="just">
              <a:defRPr sz="1600" b="0" i="0" u="none" strike="noStrike" kern="0" cap="none" spc="0" baseline="0">
                <a:solidFill>
                  <a:srgbClr val="000000"/>
                </a:solidFill>
                <a:uFillTx/>
              </a:defRPr>
            </a:pPr>
            <a:r>
              <a:rPr lang="en-GB" sz="2400" dirty="0"/>
              <a:t>Put in value the services and infrastructures of the municipalities that facilitate the location of new economic activities and the settlement of population.</a:t>
            </a:r>
          </a:p>
          <a:p>
            <a:pPr lvl="0" algn="just">
              <a:defRPr sz="1600" b="0" i="0" u="none" strike="noStrike" kern="0" cap="none" spc="0" baseline="0">
                <a:solidFill>
                  <a:srgbClr val="000000"/>
                </a:solidFill>
                <a:uFillTx/>
              </a:defRPr>
            </a:pPr>
            <a:endParaRPr lang="en-GB" sz="2400" dirty="0"/>
          </a:p>
          <a:p>
            <a:pPr lvl="0" algn="just">
              <a:defRPr sz="1600" b="0" i="0" u="none" strike="noStrike" kern="0" cap="none" spc="0" baseline="0">
                <a:solidFill>
                  <a:srgbClr val="000000"/>
                </a:solidFill>
                <a:uFillTx/>
              </a:defRPr>
            </a:pPr>
            <a:r>
              <a:rPr lang="en-GB" sz="2400" dirty="0"/>
              <a:t>Design of a common strategy to fight against depopulation.</a:t>
            </a:r>
          </a:p>
          <a:p>
            <a:pPr lvl="0" algn="just">
              <a:defRPr sz="1600" b="0" i="0" u="none" strike="noStrike" kern="0" cap="none" spc="0" baseline="0">
                <a:solidFill>
                  <a:srgbClr val="000000"/>
                </a:solidFill>
                <a:uFillTx/>
              </a:defRPr>
            </a:pPr>
            <a:endParaRPr lang="en-GB" dirty="0"/>
          </a:p>
          <a:p>
            <a:pPr lvl="0" algn="just">
              <a:defRPr sz="1600" b="0" i="0" u="none" strike="noStrike" kern="0" cap="none" spc="0" baseline="0">
                <a:solidFill>
                  <a:srgbClr val="000000"/>
                </a:solidFill>
                <a:uFillTx/>
              </a:defRPr>
            </a:pPr>
            <a:endParaRPr lang="en-GB" dirty="0"/>
          </a:p>
          <a:p>
            <a:pPr lvl="0" algn="just">
              <a:defRPr sz="1600" b="0" i="0" u="none" strike="noStrike" kern="0" cap="none" spc="0" baseline="0">
                <a:solidFill>
                  <a:srgbClr val="000000"/>
                </a:solidFill>
                <a:uFillTx/>
              </a:defRPr>
            </a:pPr>
            <a:endParaRPr lang="en-GB" dirty="0"/>
          </a:p>
          <a:p>
            <a:pPr lvl="0" algn="just">
              <a:defRPr sz="1600" b="0" i="0" u="none" strike="noStrike" kern="0" cap="none" spc="0" baseline="0">
                <a:solidFill>
                  <a:srgbClr val="000000"/>
                </a:solidFill>
                <a:uFillTx/>
              </a:defRPr>
            </a:pPr>
            <a:endParaRPr lang="en-GB" dirty="0"/>
          </a:p>
          <a:p>
            <a:pPr lvl="0" algn="just">
              <a:defRPr sz="1600" b="0" i="0" u="none" strike="noStrike" kern="0" cap="none" spc="0" baseline="0">
                <a:solidFill>
                  <a:srgbClr val="000000"/>
                </a:solidFill>
                <a:uFillTx/>
              </a:defRPr>
            </a:pPr>
            <a:endParaRPr lang="en-GB" dirty="0"/>
          </a:p>
          <a:p>
            <a:pPr lvl="0" algn="just">
              <a:defRPr sz="1600" b="0" i="0" u="none" strike="noStrike" kern="0" cap="none" spc="0" baseline="0">
                <a:solidFill>
                  <a:srgbClr val="000000"/>
                </a:solidFill>
                <a:uFillTx/>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B511C3E7-A5BF-4FC4-B869-AE299ED30FA1}"/>
              </a:ext>
            </a:extLst>
          </p:cNvPr>
          <p:cNvSpPr txBox="1">
            <a:spLocks noGrp="1"/>
          </p:cNvSpPr>
          <p:nvPr>
            <p:ph type="title"/>
          </p:nvPr>
        </p:nvSpPr>
        <p:spPr>
          <a:xfrm>
            <a:off x="1079997" y="2666865"/>
            <a:ext cx="9719998" cy="1259997"/>
          </a:xfrm>
        </p:spPr>
        <p:txBody>
          <a:bodyPr/>
          <a:lstStyle/>
          <a:p>
            <a:endParaRPr lang="fr-BE"/>
          </a:p>
        </p:txBody>
      </p:sp>
      <p:sp>
        <p:nvSpPr>
          <p:cNvPr id="4" name="Pladsholder til tekst 6">
            <a:extLst>
              <a:ext uri="{FF2B5EF4-FFF2-40B4-BE49-F238E27FC236}">
                <a16:creationId xmlns:a16="http://schemas.microsoft.com/office/drawing/2014/main" id="{C3A337F1-344B-4BD3-AFFA-754A5C623ADC}"/>
              </a:ext>
            </a:extLst>
          </p:cNvPr>
          <p:cNvSpPr/>
          <p:nvPr/>
        </p:nvSpPr>
        <p:spPr>
          <a:xfrm rot="16200004">
            <a:off x="-2889206" y="2901688"/>
            <a:ext cx="6860203" cy="1079997"/>
          </a:xfrm>
          <a:prstGeom prst="rect">
            <a:avLst/>
          </a:prstGeom>
          <a:solidFill>
            <a:srgbClr val="004000"/>
          </a:solidFill>
          <a:ln w="12701" cap="flat">
            <a:solidFill>
              <a:srgbClr val="AE5B00"/>
            </a:solidFill>
            <a:prstDash val="solid"/>
            <a:miter/>
          </a:ln>
        </p:spPr>
        <p:txBody>
          <a:bodyPr vert="horz" wrap="square" lIns="0" tIns="0" rIns="0" bIns="0" anchor="ctr" anchorCtr="1" compatLnSpc="1">
            <a:normAutofit/>
          </a:bodyPr>
          <a:lstStyle/>
          <a:p>
            <a:pPr marL="0" marR="0" lvl="0" indent="0" algn="ctr" defTabSz="914400" rtl="0" fontAlgn="auto" hangingPunct="1">
              <a:lnSpc>
                <a:spcPct val="100000"/>
              </a:lnSpc>
              <a:spcBef>
                <a:spcPts val="0"/>
              </a:spcBef>
              <a:spcAft>
                <a:spcPts val="0"/>
              </a:spcAft>
              <a:buNone/>
              <a:tabLst/>
              <a:defRPr sz="1700" b="0" i="0" u="none" strike="noStrike" kern="0" cap="none" spc="0" baseline="0">
                <a:solidFill>
                  <a:srgbClr val="FFFFFF"/>
                </a:solidFill>
                <a:uFillTx/>
                <a:latin typeface="American Typewriter"/>
                <a:ea typeface="American Typewriter"/>
                <a:cs typeface="American Typewriter"/>
              </a:defRPr>
            </a:pPr>
            <a:endParaRPr lang="es-ES" sz="1700" b="0" i="0" u="none" strike="noStrike" kern="1200" cap="none" spc="0" baseline="0">
              <a:solidFill>
                <a:srgbClr val="FFFFFF"/>
              </a:solidFill>
              <a:uFillTx/>
              <a:latin typeface="American Typewriter"/>
              <a:ea typeface="American Typewriter"/>
              <a:cs typeface="American Typewriter"/>
            </a:endParaRPr>
          </a:p>
          <a:p>
            <a:pPr marL="457200" marR="0" lvl="1" indent="0" algn="ctr" defTabSz="914400" rtl="0" fontAlgn="auto" hangingPunct="1">
              <a:lnSpc>
                <a:spcPct val="100000"/>
              </a:lnSpc>
              <a:spcBef>
                <a:spcPts val="0"/>
              </a:spcBef>
              <a:spcAft>
                <a:spcPts val="0"/>
              </a:spcAft>
              <a:buNone/>
              <a:tabLst/>
              <a:defRPr sz="1600" b="0" i="0" u="none" strike="noStrike" kern="0" cap="none" spc="0" baseline="0">
                <a:solidFill>
                  <a:srgbClr val="FFFFFF"/>
                </a:solidFill>
                <a:uFillTx/>
                <a:latin typeface="American Typewriter"/>
                <a:ea typeface="American Typewriter"/>
                <a:cs typeface="American Typewriter"/>
              </a:defRPr>
            </a:pPr>
            <a:r>
              <a:rPr lang="es-ES" sz="1700" b="0" i="0" u="none" strike="noStrike" kern="1200" cap="none" spc="0" baseline="0">
                <a:solidFill>
                  <a:srgbClr val="FFFFFF"/>
                </a:solidFill>
                <a:uFillTx/>
                <a:latin typeface="American Typewriter"/>
                <a:ea typeface="American Typewriter"/>
                <a:cs typeface="American Typewriter"/>
              </a:rPr>
              <a:t>Consejeria de Agricultura, Pesca y Desarrollo Rural</a:t>
            </a:r>
            <a:r>
              <a:rPr lang="es-ES" sz="1600" b="0" i="0" u="none" strike="noStrike" kern="1200" cap="none" spc="0" baseline="0">
                <a:solidFill>
                  <a:srgbClr val="FFFFFF"/>
                </a:solidFill>
                <a:uFillTx/>
                <a:latin typeface="American Typewriter"/>
                <a:ea typeface="American Typewriter"/>
                <a:cs typeface="American Typewriter"/>
              </a:rPr>
              <a:t> </a:t>
            </a:r>
          </a:p>
        </p:txBody>
      </p:sp>
      <p:pic>
        <p:nvPicPr>
          <p:cNvPr id="5" name="Imagen" descr="Imagen">
            <a:extLst>
              <a:ext uri="{FF2B5EF4-FFF2-40B4-BE49-F238E27FC236}">
                <a16:creationId xmlns:a16="http://schemas.microsoft.com/office/drawing/2014/main" id="{C7230EBF-A84D-4105-AAE4-E62548258F3E}"/>
              </a:ext>
            </a:extLst>
          </p:cNvPr>
          <p:cNvPicPr>
            <a:picLocks noChangeAspect="1"/>
          </p:cNvPicPr>
          <p:nvPr/>
        </p:nvPicPr>
        <p:blipFill>
          <a:blip r:embed="rId2"/>
          <a:stretch>
            <a:fillRect/>
          </a:stretch>
        </p:blipFill>
        <p:spPr>
          <a:xfrm>
            <a:off x="38615" y="5911495"/>
            <a:ext cx="1004568" cy="939619"/>
          </a:xfrm>
          <a:prstGeom prst="rect">
            <a:avLst/>
          </a:prstGeom>
          <a:noFill/>
          <a:ln cap="flat">
            <a:noFill/>
          </a:ln>
        </p:spPr>
      </p:pic>
      <p:pic>
        <p:nvPicPr>
          <p:cNvPr id="6" name="Imagen" descr="Imagen">
            <a:extLst>
              <a:ext uri="{FF2B5EF4-FFF2-40B4-BE49-F238E27FC236}">
                <a16:creationId xmlns:a16="http://schemas.microsoft.com/office/drawing/2014/main" id="{ACC44429-A37A-4149-9CDA-C003EF80FAD3}"/>
              </a:ext>
            </a:extLst>
          </p:cNvPr>
          <p:cNvPicPr>
            <a:picLocks noChangeAspect="1"/>
          </p:cNvPicPr>
          <p:nvPr/>
        </p:nvPicPr>
        <p:blipFill>
          <a:blip r:embed="rId3"/>
          <a:stretch>
            <a:fillRect/>
          </a:stretch>
        </p:blipFill>
        <p:spPr>
          <a:xfrm>
            <a:off x="1361541" y="1136654"/>
            <a:ext cx="7810503" cy="4610103"/>
          </a:xfrm>
          <a:prstGeom prst="rect">
            <a:avLst/>
          </a:prstGeom>
          <a:noFill/>
          <a:ln cap="flat">
            <a:noFill/>
          </a:ln>
        </p:spPr>
      </p:pic>
      <p:sp>
        <p:nvSpPr>
          <p:cNvPr id="7" name="KEYS OF RURAL DEVELOPMENT IN ANDALUSÍA LEADER 2014 - 2020">
            <a:extLst>
              <a:ext uri="{FF2B5EF4-FFF2-40B4-BE49-F238E27FC236}">
                <a16:creationId xmlns:a16="http://schemas.microsoft.com/office/drawing/2014/main" id="{7C065119-D992-4AE5-B74D-C5C224420E04}"/>
              </a:ext>
            </a:extLst>
          </p:cNvPr>
          <p:cNvSpPr txBox="1"/>
          <p:nvPr/>
        </p:nvSpPr>
        <p:spPr>
          <a:xfrm>
            <a:off x="1652823" y="482382"/>
            <a:ext cx="9876946" cy="437485"/>
          </a:xfrm>
          <a:prstGeom prst="rect">
            <a:avLst/>
          </a:prstGeom>
          <a:solidFill>
            <a:srgbClr val="ED7D31"/>
          </a:solidFill>
          <a:ln w="12701" cap="flat">
            <a:solidFill>
              <a:srgbClr val="AE5B00"/>
            </a:solidFill>
            <a:prstDash val="solid"/>
            <a:miter/>
          </a:ln>
        </p:spPr>
        <p:txBody>
          <a:bodyPr vert="horz" wrap="none" lIns="45720" tIns="45720" rIns="4572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300" b="1" i="0" u="none" strike="noStrike" kern="1200" cap="none" spc="0" baseline="0">
                <a:solidFill>
                  <a:srgbClr val="FFFFFF"/>
                </a:solidFill>
                <a:uFillTx/>
                <a:latin typeface="Calibri"/>
              </a:rPr>
              <a:t>KEYS OF RURAL DEVELOPMENT IN ANDALUSÍA LEADER 2014 - 2020</a:t>
            </a:r>
          </a:p>
        </p:txBody>
      </p:sp>
      <p:pic>
        <p:nvPicPr>
          <p:cNvPr id="8" name="Imagen" descr="Imagen">
            <a:extLst>
              <a:ext uri="{FF2B5EF4-FFF2-40B4-BE49-F238E27FC236}">
                <a16:creationId xmlns:a16="http://schemas.microsoft.com/office/drawing/2014/main" id="{7A9DC59B-C5AE-40E4-8729-22B2A4EF6030}"/>
              </a:ext>
            </a:extLst>
          </p:cNvPr>
          <p:cNvPicPr>
            <a:picLocks noChangeAspect="1"/>
          </p:cNvPicPr>
          <p:nvPr/>
        </p:nvPicPr>
        <p:blipFill>
          <a:blip r:embed="rId4"/>
          <a:stretch>
            <a:fillRect/>
          </a:stretch>
        </p:blipFill>
        <p:spPr>
          <a:xfrm>
            <a:off x="1117597" y="5781815"/>
            <a:ext cx="1739902" cy="1070707"/>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2D12-DA6E-4BF6-8023-C545D65FDA71}"/>
              </a:ext>
            </a:extLst>
          </p:cNvPr>
          <p:cNvSpPr txBox="1">
            <a:spLocks noGrp="1"/>
          </p:cNvSpPr>
          <p:nvPr>
            <p:ph type="title"/>
          </p:nvPr>
        </p:nvSpPr>
        <p:spPr/>
        <p:txBody>
          <a:bodyPr/>
          <a:lstStyle/>
          <a:p>
            <a:pPr lvl="0"/>
            <a:r>
              <a:rPr lang="en-GB" b="1" dirty="0" err="1">
                <a:solidFill>
                  <a:schemeClr val="accent2"/>
                </a:solidFill>
              </a:rPr>
              <a:t>Agrifood</a:t>
            </a:r>
            <a:r>
              <a:rPr lang="en-GB" b="1" dirty="0">
                <a:solidFill>
                  <a:schemeClr val="accent2"/>
                </a:solidFill>
              </a:rPr>
              <a:t> opportunities</a:t>
            </a:r>
            <a:endParaRPr lang="fr-BE" b="1" dirty="0">
              <a:solidFill>
                <a:schemeClr val="accent2"/>
              </a:solidFill>
            </a:endParaRPr>
          </a:p>
        </p:txBody>
      </p:sp>
      <p:sp>
        <p:nvSpPr>
          <p:cNvPr id="3" name="Content Placeholder 2">
            <a:extLst>
              <a:ext uri="{FF2B5EF4-FFF2-40B4-BE49-F238E27FC236}">
                <a16:creationId xmlns:a16="http://schemas.microsoft.com/office/drawing/2014/main" id="{6A59AB7D-E9DF-4219-A830-3F330647B1F6}"/>
              </a:ext>
            </a:extLst>
          </p:cNvPr>
          <p:cNvSpPr txBox="1">
            <a:spLocks noGrp="1"/>
          </p:cNvSpPr>
          <p:nvPr>
            <p:ph idx="1"/>
          </p:nvPr>
        </p:nvSpPr>
        <p:spPr/>
        <p:txBody>
          <a:bodyPr/>
          <a:lstStyle/>
          <a:p>
            <a:endParaRPr lang="fr-B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Marcador de Posição do Número do Diapositivo 3">
            <a:extLst>
              <a:ext uri="{FF2B5EF4-FFF2-40B4-BE49-F238E27FC236}">
                <a16:creationId xmlns:a16="http://schemas.microsoft.com/office/drawing/2014/main" id="{7C891389-0F46-4847-8B3A-078DD82A2F3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357B02-C1BF-4E53-85FD-E411BE3146E0}" type="slidenum">
              <a:t>26</a:t>
            </a:fld>
            <a:endParaRPr lang="pt-PT" sz="1200" b="0" i="0" u="none" strike="noStrike" kern="1200" cap="none" spc="0" baseline="0">
              <a:solidFill>
                <a:srgbClr val="898989"/>
              </a:solidFill>
              <a:uFillTx/>
              <a:latin typeface="Calibri"/>
            </a:endParaRPr>
          </a:p>
        </p:txBody>
      </p:sp>
      <p:sp>
        <p:nvSpPr>
          <p:cNvPr id="3" name="Título 6">
            <a:extLst>
              <a:ext uri="{FF2B5EF4-FFF2-40B4-BE49-F238E27FC236}">
                <a16:creationId xmlns:a16="http://schemas.microsoft.com/office/drawing/2014/main" id="{01F073F8-AD08-4CDF-A9F9-F41F0477BD24}"/>
              </a:ext>
            </a:extLst>
          </p:cNvPr>
          <p:cNvSpPr txBox="1">
            <a:spLocks noGrp="1"/>
          </p:cNvSpPr>
          <p:nvPr>
            <p:ph type="title"/>
          </p:nvPr>
        </p:nvSpPr>
        <p:spPr>
          <a:xfrm>
            <a:off x="205200" y="-289288"/>
            <a:ext cx="9371950" cy="1183562"/>
          </a:xfrm>
        </p:spPr>
        <p:txBody>
          <a:bodyPr/>
          <a:lstStyle/>
          <a:p>
            <a:pPr lvl="0"/>
            <a:r>
              <a:rPr lang="en-GB" b="1" dirty="0">
                <a:solidFill>
                  <a:schemeClr val="accent2"/>
                </a:solidFill>
              </a:rPr>
              <a:t>Overview</a:t>
            </a:r>
          </a:p>
        </p:txBody>
      </p:sp>
      <p:pic>
        <p:nvPicPr>
          <p:cNvPr id="4" name="Picture 2" descr="C:\Users\Ricardo Gonçalves\Desktop\fotos\100_2644.JPG">
            <a:extLst>
              <a:ext uri="{FF2B5EF4-FFF2-40B4-BE49-F238E27FC236}">
                <a16:creationId xmlns:a16="http://schemas.microsoft.com/office/drawing/2014/main" id="{8FBD62AE-22FF-40BC-AF8D-E85CABFD4331}"/>
              </a:ext>
            </a:extLst>
          </p:cNvPr>
          <p:cNvPicPr>
            <a:picLocks noChangeAspect="1"/>
          </p:cNvPicPr>
          <p:nvPr/>
        </p:nvPicPr>
        <p:blipFill>
          <a:blip r:embed="rId3">
            <a:lum bright="70000" contrast="-70000"/>
          </a:blip>
          <a:srcRect t="49017" b="21477"/>
          <a:stretch>
            <a:fillRect/>
          </a:stretch>
        </p:blipFill>
        <p:spPr>
          <a:xfrm>
            <a:off x="-13651" y="3867463"/>
            <a:ext cx="12205658" cy="2990536"/>
          </a:xfrm>
          <a:prstGeom prst="rect">
            <a:avLst/>
          </a:prstGeom>
          <a:noFill/>
          <a:ln cap="flat">
            <a:noFill/>
          </a:ln>
        </p:spPr>
      </p:pic>
      <p:sp>
        <p:nvSpPr>
          <p:cNvPr id="5" name="Retângulo 12">
            <a:extLst>
              <a:ext uri="{FF2B5EF4-FFF2-40B4-BE49-F238E27FC236}">
                <a16:creationId xmlns:a16="http://schemas.microsoft.com/office/drawing/2014/main" id="{AA0B7267-F6C0-44E4-9186-D1E3E052EB91}"/>
              </a:ext>
            </a:extLst>
          </p:cNvPr>
          <p:cNvSpPr/>
          <p:nvPr/>
        </p:nvSpPr>
        <p:spPr>
          <a:xfrm>
            <a:off x="7310518" y="399583"/>
            <a:ext cx="4648663" cy="5940088"/>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Fundão is located in the Centro region of Portugal (Cova da Beira).</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 terms of their identity genesis, the Fundão county is characterized by geographical dispersion in which contrast markedly urban areas, such as the city of Fundão.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Principal activity sectors: trade and services, herding and forestry, and agriculture ( fruit, olive oil and wine production). In terms of industry, we emphasize the </a:t>
            </a:r>
            <a:r>
              <a:rPr lang="en-US" sz="2000" b="1" i="0" u="none" strike="noStrike" kern="1200" cap="none" spc="0" baseline="0">
                <a:solidFill>
                  <a:srgbClr val="000000"/>
                </a:solidFill>
                <a:uFillTx/>
                <a:latin typeface="Calibri"/>
              </a:rPr>
              <a:t>food and agriculture </a:t>
            </a:r>
            <a:r>
              <a:rPr lang="en-US" sz="2000" b="0" i="0" u="none" strike="noStrike" kern="1200" cap="none" spc="0" baseline="0">
                <a:solidFill>
                  <a:srgbClr val="000000"/>
                </a:solidFill>
                <a:uFillTx/>
                <a:latin typeface="Calibri"/>
              </a:rPr>
              <a:t>one.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Arial" pitchFamily="34"/>
              </a:rPr>
              <a:t>Area: 700,20 km2</a:t>
            </a:r>
            <a:endParaRPr lang="pt-PT" sz="2000" b="0" i="0" u="none" strike="noStrike" kern="1200" cap="none" spc="0" baseline="0">
              <a:solidFill>
                <a:srgbClr val="000000"/>
              </a:solidFill>
              <a:uFillTx/>
              <a:latin typeface="Calibri"/>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Arial" pitchFamily="34"/>
              </a:rPr>
              <a:t>Population: 29 000 inhabitants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ea typeface="Calibri" pitchFamily="34"/>
                <a:cs typeface="Arial" pitchFamily="34"/>
              </a:rPr>
              <a:t>Density: 42 inhabitants per km2 </a:t>
            </a:r>
          </a:p>
        </p:txBody>
      </p:sp>
      <p:grpSp>
        <p:nvGrpSpPr>
          <p:cNvPr id="6" name="Group 2">
            <a:extLst>
              <a:ext uri="{FF2B5EF4-FFF2-40B4-BE49-F238E27FC236}">
                <a16:creationId xmlns:a16="http://schemas.microsoft.com/office/drawing/2014/main" id="{462F6A74-FCE2-4FE0-9E0B-58BBFB655B45}"/>
              </a:ext>
            </a:extLst>
          </p:cNvPr>
          <p:cNvGrpSpPr/>
          <p:nvPr/>
        </p:nvGrpSpPr>
        <p:grpSpPr>
          <a:xfrm>
            <a:off x="-323834" y="894274"/>
            <a:ext cx="7324178" cy="5735125"/>
            <a:chOff x="-323834" y="894274"/>
            <a:chExt cx="7324178" cy="5735125"/>
          </a:xfrm>
        </p:grpSpPr>
        <p:pic>
          <p:nvPicPr>
            <p:cNvPr id="7" name="Picture 3">
              <a:extLst>
                <a:ext uri="{FF2B5EF4-FFF2-40B4-BE49-F238E27FC236}">
                  <a16:creationId xmlns:a16="http://schemas.microsoft.com/office/drawing/2014/main" id="{4ACD7503-3B4F-4ED7-A6FD-3BCF6F86768D}"/>
                </a:ext>
              </a:extLst>
            </p:cNvPr>
            <p:cNvPicPr>
              <a:picLocks noChangeAspect="1"/>
            </p:cNvPicPr>
            <p:nvPr/>
          </p:nvPicPr>
          <p:blipFill>
            <a:blip r:embed="rId4"/>
            <a:srcRect/>
            <a:stretch>
              <a:fillRect/>
            </a:stretch>
          </p:blipFill>
          <p:spPr>
            <a:xfrm>
              <a:off x="1757193" y="2664899"/>
              <a:ext cx="5243151" cy="2955633"/>
            </a:xfrm>
            <a:prstGeom prst="rect">
              <a:avLst/>
            </a:prstGeom>
            <a:noFill/>
            <a:ln w="88897" cap="sq">
              <a:solidFill>
                <a:srgbClr val="FFFFFF"/>
              </a:solidFill>
              <a:prstDash val="solid"/>
              <a:miter/>
            </a:ln>
            <a:effectLst>
              <a:outerShdw dir="16200000" algn="tl">
                <a:srgbClr val="000000">
                  <a:alpha val="42999"/>
                </a:srgbClr>
              </a:outerShdw>
            </a:effectLst>
          </p:spPr>
        </p:pic>
        <p:grpSp>
          <p:nvGrpSpPr>
            <p:cNvPr id="8" name="Group 4">
              <a:extLst>
                <a:ext uri="{FF2B5EF4-FFF2-40B4-BE49-F238E27FC236}">
                  <a16:creationId xmlns:a16="http://schemas.microsoft.com/office/drawing/2014/main" id="{224311C8-BF3C-4B60-AE49-8B97C7580C0B}"/>
                </a:ext>
              </a:extLst>
            </p:cNvPr>
            <p:cNvGrpSpPr/>
            <p:nvPr/>
          </p:nvGrpSpPr>
          <p:grpSpPr>
            <a:xfrm>
              <a:off x="-323834" y="894274"/>
              <a:ext cx="3170800" cy="5735125"/>
              <a:chOff x="-323834" y="894274"/>
              <a:chExt cx="3170800" cy="5735125"/>
            </a:xfrm>
          </p:grpSpPr>
          <p:pic>
            <p:nvPicPr>
              <p:cNvPr id="9" name="Picture 5" descr="fundao map pt">
                <a:extLst>
                  <a:ext uri="{FF2B5EF4-FFF2-40B4-BE49-F238E27FC236}">
                    <a16:creationId xmlns:a16="http://schemas.microsoft.com/office/drawing/2014/main" id="{B064C800-3C77-4262-AB5F-09303FBEDA3B}"/>
                  </a:ext>
                </a:extLst>
              </p:cNvPr>
              <p:cNvPicPr>
                <a:picLocks noChangeAspect="1"/>
              </p:cNvPicPr>
              <p:nvPr/>
            </p:nvPicPr>
            <p:blipFill>
              <a:blip r:embed="rId5"/>
              <a:srcRect l="34157" t="595" r="32104" b="-595"/>
              <a:stretch>
                <a:fillRect/>
              </a:stretch>
            </p:blipFill>
            <p:spPr>
              <a:xfrm>
                <a:off x="-323834" y="894274"/>
                <a:ext cx="3170800" cy="5735125"/>
              </a:xfrm>
              <a:prstGeom prst="rect">
                <a:avLst/>
              </a:prstGeom>
              <a:noFill/>
              <a:ln cap="flat">
                <a:noFill/>
              </a:ln>
              <a:effectLst>
                <a:outerShdw dist="38096" dir="2700000" algn="tl">
                  <a:srgbClr val="000000">
                    <a:alpha val="39999"/>
                  </a:srgbClr>
                </a:outerShdw>
              </a:effectLst>
            </p:spPr>
          </p:pic>
          <p:pic>
            <p:nvPicPr>
              <p:cNvPr id="10" name="Picture 6" descr="NeedleLeftYellow-2-icon">
                <a:extLst>
                  <a:ext uri="{FF2B5EF4-FFF2-40B4-BE49-F238E27FC236}">
                    <a16:creationId xmlns:a16="http://schemas.microsoft.com/office/drawing/2014/main" id="{246CFDC2-36E9-4B9C-93BA-8B71089A6257}"/>
                  </a:ext>
                </a:extLst>
              </p:cNvPr>
              <p:cNvPicPr>
                <a:picLocks noChangeAspect="1"/>
              </p:cNvPicPr>
              <p:nvPr/>
            </p:nvPicPr>
            <p:blipFill>
              <a:blip r:embed="rId6"/>
              <a:srcRect/>
              <a:stretch>
                <a:fillRect/>
              </a:stretch>
            </p:blipFill>
            <p:spPr>
              <a:xfrm>
                <a:off x="1079403" y="2417079"/>
                <a:ext cx="990999" cy="965935"/>
              </a:xfrm>
              <a:prstGeom prst="rect">
                <a:avLst/>
              </a:prstGeom>
              <a:noFill/>
              <a:ln cap="flat">
                <a:noFill/>
              </a:ln>
            </p:spPr>
          </p:pic>
        </p:grpSp>
      </p:gr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Marcador de Posição do Número do Diapositivo 3">
            <a:extLst>
              <a:ext uri="{FF2B5EF4-FFF2-40B4-BE49-F238E27FC236}">
                <a16:creationId xmlns:a16="http://schemas.microsoft.com/office/drawing/2014/main" id="{08A983F3-93AF-467D-9757-22F17F0E521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EBA057-AC7F-4C4A-89D7-49BEB1258D10}" type="slidenum">
              <a:t>27</a:t>
            </a:fld>
            <a:endParaRPr lang="pt-PT" sz="1200" b="0" i="0" u="none" strike="noStrike" kern="1200" cap="none" spc="0" baseline="0">
              <a:solidFill>
                <a:srgbClr val="898989"/>
              </a:solidFill>
              <a:uFillTx/>
              <a:latin typeface="Calibri"/>
            </a:endParaRPr>
          </a:p>
        </p:txBody>
      </p:sp>
      <p:sp>
        <p:nvSpPr>
          <p:cNvPr id="3" name="Marcador de Posição da Data 4">
            <a:extLst>
              <a:ext uri="{FF2B5EF4-FFF2-40B4-BE49-F238E27FC236}">
                <a16:creationId xmlns:a16="http://schemas.microsoft.com/office/drawing/2014/main" id="{EA17C25F-D2AE-4E6A-A441-D550364C239C}"/>
              </a:ext>
            </a:extLst>
          </p:cNvPr>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CFFD19-D46C-4CB5-BBC0-BD415477E311}" type="datetime1">
              <a:rPr lang="pt-PT" sz="1200" b="0" i="0" u="none" strike="noStrike" kern="1200" cap="none" spc="0" baseline="0">
                <a:solidFill>
                  <a:srgbClr val="898989"/>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26/01/2019</a:t>
            </a:fld>
            <a:endParaRPr lang="pt-PT" sz="1200" b="0" i="0" u="none" strike="noStrike" kern="1200" cap="none" spc="0" baseline="0">
              <a:solidFill>
                <a:srgbClr val="898989"/>
              </a:solidFill>
              <a:uFillTx/>
              <a:latin typeface="Calibri"/>
            </a:endParaRPr>
          </a:p>
        </p:txBody>
      </p:sp>
      <p:sp>
        <p:nvSpPr>
          <p:cNvPr id="4" name="Marcador de Posição do Rodapé 5">
            <a:extLst>
              <a:ext uri="{FF2B5EF4-FFF2-40B4-BE49-F238E27FC236}">
                <a16:creationId xmlns:a16="http://schemas.microsoft.com/office/drawing/2014/main" id="{304DF696-3AEF-4333-BCEA-B2320D5A052A}"/>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200" b="0" i="0" u="none" strike="noStrike" kern="1200" cap="none" spc="0" baseline="0">
                <a:solidFill>
                  <a:srgbClr val="898989"/>
                </a:solidFill>
                <a:uFillTx/>
                <a:latin typeface="Calibri"/>
              </a:rPr>
              <a:t>Adicione um rodapé</a:t>
            </a:r>
          </a:p>
        </p:txBody>
      </p:sp>
      <p:pic>
        <p:nvPicPr>
          <p:cNvPr id="5" name="Picture 2" descr="C:\Users\Ricardo Gonçalves\Desktop\fotos\100_2644.JPG">
            <a:extLst>
              <a:ext uri="{FF2B5EF4-FFF2-40B4-BE49-F238E27FC236}">
                <a16:creationId xmlns:a16="http://schemas.microsoft.com/office/drawing/2014/main" id="{6C61A243-6BDC-4E30-AEC3-F98BDB2C1CFE}"/>
              </a:ext>
            </a:extLst>
          </p:cNvPr>
          <p:cNvPicPr>
            <a:picLocks noChangeAspect="1"/>
          </p:cNvPicPr>
          <p:nvPr/>
        </p:nvPicPr>
        <p:blipFill>
          <a:blip r:embed="rId2">
            <a:lum bright="70000" contrast="-70000"/>
          </a:blip>
          <a:srcRect t="49017" b="21477"/>
          <a:stretch>
            <a:fillRect/>
          </a:stretch>
        </p:blipFill>
        <p:spPr>
          <a:xfrm>
            <a:off x="-13651" y="3867463"/>
            <a:ext cx="12205658" cy="2990536"/>
          </a:xfrm>
          <a:prstGeom prst="rect">
            <a:avLst/>
          </a:prstGeom>
          <a:noFill/>
          <a:ln cap="flat">
            <a:noFill/>
          </a:ln>
        </p:spPr>
      </p:pic>
      <p:sp>
        <p:nvSpPr>
          <p:cNvPr id="6" name="Título 6">
            <a:extLst>
              <a:ext uri="{FF2B5EF4-FFF2-40B4-BE49-F238E27FC236}">
                <a16:creationId xmlns:a16="http://schemas.microsoft.com/office/drawing/2014/main" id="{49594D72-6256-43EE-8D5C-EB4D742EFC0F}"/>
              </a:ext>
            </a:extLst>
          </p:cNvPr>
          <p:cNvSpPr txBox="1">
            <a:spLocks noGrp="1"/>
          </p:cNvSpPr>
          <p:nvPr>
            <p:ph type="title"/>
          </p:nvPr>
        </p:nvSpPr>
        <p:spPr>
          <a:xfrm>
            <a:off x="205200" y="-289288"/>
            <a:ext cx="9371950" cy="1183562"/>
          </a:xfrm>
        </p:spPr>
        <p:txBody>
          <a:bodyPr/>
          <a:lstStyle/>
          <a:p>
            <a:pPr lvl="0"/>
            <a:r>
              <a:rPr lang="en-GB" sz="3600" b="1" dirty="0" err="1">
                <a:solidFill>
                  <a:schemeClr val="accent2"/>
                </a:solidFill>
              </a:rPr>
              <a:t>Agro</a:t>
            </a:r>
            <a:r>
              <a:rPr lang="en-GB" sz="3600" b="1" dirty="0">
                <a:solidFill>
                  <a:schemeClr val="accent2"/>
                </a:solidFill>
              </a:rPr>
              <a:t>-food Products</a:t>
            </a:r>
          </a:p>
        </p:txBody>
      </p:sp>
      <p:pic>
        <p:nvPicPr>
          <p:cNvPr id="7" name="Imagem 9">
            <a:extLst>
              <a:ext uri="{FF2B5EF4-FFF2-40B4-BE49-F238E27FC236}">
                <a16:creationId xmlns:a16="http://schemas.microsoft.com/office/drawing/2014/main" id="{2D2CBFB6-47A8-4FE3-BF0A-A6927B32AE78}"/>
              </a:ext>
            </a:extLst>
          </p:cNvPr>
          <p:cNvPicPr>
            <a:picLocks noChangeAspect="1"/>
          </p:cNvPicPr>
          <p:nvPr/>
        </p:nvPicPr>
        <p:blipFill>
          <a:blip r:embed="rId3"/>
          <a:stretch>
            <a:fillRect/>
          </a:stretch>
        </p:blipFill>
        <p:spPr>
          <a:xfrm>
            <a:off x="0" y="2794004"/>
            <a:ext cx="12191996" cy="4063995"/>
          </a:xfrm>
          <a:prstGeom prst="rect">
            <a:avLst/>
          </a:prstGeom>
          <a:noFill/>
          <a:ln cap="flat">
            <a:noFill/>
          </a:ln>
        </p:spPr>
      </p:pic>
      <p:sp>
        <p:nvSpPr>
          <p:cNvPr id="8" name="Retângulo 8">
            <a:extLst>
              <a:ext uri="{FF2B5EF4-FFF2-40B4-BE49-F238E27FC236}">
                <a16:creationId xmlns:a16="http://schemas.microsoft.com/office/drawing/2014/main" id="{AFBCA653-4E1C-4FB3-B213-C9289EAB3199}"/>
              </a:ext>
            </a:extLst>
          </p:cNvPr>
          <p:cNvSpPr/>
          <p:nvPr/>
        </p:nvSpPr>
        <p:spPr>
          <a:xfrm>
            <a:off x="4478603" y="848837"/>
            <a:ext cx="6966146" cy="4185757"/>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Arial"/>
                <a:cs typeface="Arial"/>
              </a:rPr>
              <a:t>ANNUAL PRODUCTION:</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a typeface="Arial"/>
              <a:cs typeface="Arial"/>
            </a:endParaRP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Arial"/>
                <a:cs typeface="Arial"/>
              </a:rPr>
              <a:t>Wine: 4.000.000 l</a:t>
            </a: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Arial"/>
                <a:cs typeface="Arial"/>
              </a:rPr>
              <a:t>Olive Oil: 1.400.000 l</a:t>
            </a: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Calibri"/>
                <a:ea typeface="Arial"/>
                <a:cs typeface="Arial"/>
              </a:rPr>
              <a:t>Cheese: 4.000 ton / 3.500 per day</a:t>
            </a: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Calibri"/>
                <a:ea typeface="Arial"/>
                <a:cs typeface="Arial"/>
              </a:rPr>
              <a:t>Smoked sausages: 3.000 ton</a:t>
            </a: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Calibri"/>
                <a:ea typeface="Arial"/>
                <a:cs typeface="Arial"/>
              </a:rPr>
              <a:t>Fruit concentrated: 4.100 ton</a:t>
            </a:r>
          </a:p>
          <a:p>
            <a:pPr marL="285750" marR="0" lvl="0" indent="-285750" algn="just"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Calibri"/>
                <a:ea typeface="Arial"/>
                <a:cs typeface="Arial"/>
              </a:rPr>
              <a:t>Fruit jelly: 200.000 units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pic>
        <p:nvPicPr>
          <p:cNvPr id="2" name="Picture 2" descr="C:\Users\Ricardo Gonçalves\Desktop\fotos\100_2644.JPG">
            <a:extLst>
              <a:ext uri="{FF2B5EF4-FFF2-40B4-BE49-F238E27FC236}">
                <a16:creationId xmlns:a16="http://schemas.microsoft.com/office/drawing/2014/main" id="{617AD15B-989C-4CFC-8F83-DA677D1CEAD0}"/>
              </a:ext>
            </a:extLst>
          </p:cNvPr>
          <p:cNvPicPr>
            <a:picLocks noChangeAspect="1"/>
          </p:cNvPicPr>
          <p:nvPr/>
        </p:nvPicPr>
        <p:blipFill>
          <a:blip r:embed="rId2">
            <a:lum bright="70000" contrast="-70000"/>
          </a:blip>
          <a:srcRect t="49017" b="21477"/>
          <a:stretch>
            <a:fillRect/>
          </a:stretch>
        </p:blipFill>
        <p:spPr>
          <a:xfrm>
            <a:off x="-13651" y="3867463"/>
            <a:ext cx="12205658" cy="2990536"/>
          </a:xfrm>
          <a:prstGeom prst="rect">
            <a:avLst/>
          </a:prstGeom>
          <a:noFill/>
          <a:ln cap="flat">
            <a:noFill/>
          </a:ln>
        </p:spPr>
      </p:pic>
      <p:sp>
        <p:nvSpPr>
          <p:cNvPr id="3" name="Retângulo 4">
            <a:extLst>
              <a:ext uri="{FF2B5EF4-FFF2-40B4-BE49-F238E27FC236}">
                <a16:creationId xmlns:a16="http://schemas.microsoft.com/office/drawing/2014/main" id="{FC8D13F2-14C5-433B-983E-8B00D9466A92}"/>
              </a:ext>
            </a:extLst>
          </p:cNvPr>
          <p:cNvSpPr/>
          <p:nvPr/>
        </p:nvSpPr>
        <p:spPr>
          <a:xfrm>
            <a:off x="205200" y="1973010"/>
            <a:ext cx="6096003" cy="415498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alibri"/>
                <a:ea typeface="Arial"/>
                <a:cs typeface="Arial"/>
              </a:rPr>
              <a:t>63</a:t>
            </a:r>
            <a:r>
              <a:rPr lang="en-GB" sz="2400" b="0" i="0" u="none" strike="noStrike" kern="1200" cap="none" spc="0" baseline="0" dirty="0">
                <a:solidFill>
                  <a:srgbClr val="000000"/>
                </a:solidFill>
                <a:uFillTx/>
                <a:latin typeface="Calibri"/>
                <a:ea typeface="Arial"/>
                <a:cs typeface="Arial"/>
              </a:rPr>
              <a:t>% of national production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7.000 ton / year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1500 jobs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500 direct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1000 seasonal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2004 – selling price: 1,4 € / Kg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2015 – 3€ / Kg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Economic value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ea typeface="Arial"/>
                <a:cs typeface="Arial"/>
              </a:rPr>
              <a:t>20 M €</a:t>
            </a:r>
          </a:p>
        </p:txBody>
      </p:sp>
      <p:pic>
        <p:nvPicPr>
          <p:cNvPr id="4" name="Marcador de Posição de Conteúdo 7" descr="Fotolia_42655612_Subscription_XL.jpg">
            <a:extLst>
              <a:ext uri="{FF2B5EF4-FFF2-40B4-BE49-F238E27FC236}">
                <a16:creationId xmlns:a16="http://schemas.microsoft.com/office/drawing/2014/main" id="{D617AA6A-53F6-477F-8BF6-2B170B6F7021}"/>
              </a:ext>
            </a:extLst>
          </p:cNvPr>
          <p:cNvPicPr>
            <a:picLocks noChangeAspect="1"/>
          </p:cNvPicPr>
          <p:nvPr/>
        </p:nvPicPr>
        <p:blipFill>
          <a:blip r:embed="rId3"/>
          <a:srcRect l="5872" t="-9953" r="24152" b="-198"/>
          <a:stretch>
            <a:fillRect/>
          </a:stretch>
        </p:blipFill>
        <p:spPr>
          <a:xfrm>
            <a:off x="4925964" y="-739493"/>
            <a:ext cx="7266041" cy="7597493"/>
          </a:xfrm>
          <a:prstGeom prst="rect">
            <a:avLst/>
          </a:prstGeom>
          <a:noFill/>
          <a:ln cap="flat">
            <a:noFill/>
          </a:ln>
        </p:spPr>
      </p:pic>
      <p:sp>
        <p:nvSpPr>
          <p:cNvPr id="5" name="Título 6">
            <a:extLst>
              <a:ext uri="{FF2B5EF4-FFF2-40B4-BE49-F238E27FC236}">
                <a16:creationId xmlns:a16="http://schemas.microsoft.com/office/drawing/2014/main" id="{9726F640-88ED-4C53-9070-8C1C579167A4}"/>
              </a:ext>
            </a:extLst>
          </p:cNvPr>
          <p:cNvSpPr txBox="1"/>
          <p:nvPr/>
        </p:nvSpPr>
        <p:spPr>
          <a:xfrm>
            <a:off x="205200" y="288036"/>
            <a:ext cx="9371950" cy="118356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400" b="1" i="0" u="none" strike="noStrike" kern="1200" cap="none" spc="0" baseline="0" dirty="0">
                <a:solidFill>
                  <a:schemeClr val="accent2"/>
                </a:solidFill>
                <a:uFillTx/>
                <a:latin typeface="Calibri Light"/>
              </a:rPr>
              <a:t>Cherries from </a:t>
            </a:r>
            <a:r>
              <a:rPr lang="en-GB" sz="3400" b="1" i="0" u="none" strike="noStrike" kern="1200" cap="none" spc="0" baseline="0" dirty="0" err="1">
                <a:solidFill>
                  <a:schemeClr val="accent2"/>
                </a:solidFill>
                <a:uFillTx/>
                <a:latin typeface="Calibri Light"/>
              </a:rPr>
              <a:t>Fundão</a:t>
            </a:r>
            <a:r>
              <a:rPr lang="en-GB" sz="3400" b="1" i="0" u="none" strike="noStrike" kern="1200" cap="none" spc="0" baseline="0" dirty="0">
                <a:solidFill>
                  <a:schemeClr val="accent2"/>
                </a:solidFill>
                <a:uFillTx/>
                <a:latin typeface="Calibri Light"/>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400" b="1" i="0" u="none" strike="noStrike" kern="1200" cap="none" spc="0" baseline="0" dirty="0">
                <a:solidFill>
                  <a:schemeClr val="accent2"/>
                </a:solidFill>
                <a:uFillTx/>
                <a:latin typeface="Calibri Light"/>
              </a:rPr>
              <a:t>the original ones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Marcador de Posição do Número do Diapositivo 3">
            <a:extLst>
              <a:ext uri="{FF2B5EF4-FFF2-40B4-BE49-F238E27FC236}">
                <a16:creationId xmlns:a16="http://schemas.microsoft.com/office/drawing/2014/main" id="{BF024667-7768-49AC-A209-4D7A6DE0F27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94B8AB-436C-4E89-9622-5728660E680D}" type="slidenum">
              <a:t>29</a:t>
            </a:fld>
            <a:endParaRPr lang="pt-PT" sz="1200" b="0" i="0" u="none" strike="noStrike" kern="1200" cap="none" spc="0" baseline="0">
              <a:solidFill>
                <a:srgbClr val="898989"/>
              </a:solidFill>
              <a:uFillTx/>
              <a:latin typeface="Calibri"/>
            </a:endParaRPr>
          </a:p>
        </p:txBody>
      </p:sp>
      <p:sp>
        <p:nvSpPr>
          <p:cNvPr id="3" name="Marcador de Posição da Data 4">
            <a:extLst>
              <a:ext uri="{FF2B5EF4-FFF2-40B4-BE49-F238E27FC236}">
                <a16:creationId xmlns:a16="http://schemas.microsoft.com/office/drawing/2014/main" id="{88EDBEE3-30D6-4B09-9BD3-006C3F574579}"/>
              </a:ext>
            </a:extLst>
          </p:cNvPr>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768AD5-9C93-4208-8FDD-67B4C753C2A6}" type="datetime1">
              <a:rPr lang="pt-PT" sz="1200" b="0" i="0" u="none" strike="noStrike" kern="1200" cap="none" spc="0" baseline="0">
                <a:solidFill>
                  <a:srgbClr val="898989"/>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26/01/2019</a:t>
            </a:fld>
            <a:endParaRPr lang="pt-PT" sz="1200" b="0" i="0" u="none" strike="noStrike" kern="1200" cap="none" spc="0" baseline="0">
              <a:solidFill>
                <a:srgbClr val="898989"/>
              </a:solidFill>
              <a:uFillTx/>
              <a:latin typeface="Calibri"/>
            </a:endParaRPr>
          </a:p>
        </p:txBody>
      </p:sp>
      <p:sp>
        <p:nvSpPr>
          <p:cNvPr id="4" name="Marcador de Posição do Rodapé 5">
            <a:extLst>
              <a:ext uri="{FF2B5EF4-FFF2-40B4-BE49-F238E27FC236}">
                <a16:creationId xmlns:a16="http://schemas.microsoft.com/office/drawing/2014/main" id="{A24660B9-1EB5-4606-ABC9-DC1E7304F34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200" b="0" i="0" u="none" strike="noStrike" kern="1200" cap="none" spc="0" baseline="0">
                <a:solidFill>
                  <a:srgbClr val="898989"/>
                </a:solidFill>
                <a:uFillTx/>
                <a:latin typeface="Calibri"/>
              </a:rPr>
              <a:t>Adicione um rodapé</a:t>
            </a:r>
          </a:p>
        </p:txBody>
      </p:sp>
      <p:pic>
        <p:nvPicPr>
          <p:cNvPr id="5" name="Imagem 6">
            <a:extLst>
              <a:ext uri="{FF2B5EF4-FFF2-40B4-BE49-F238E27FC236}">
                <a16:creationId xmlns:a16="http://schemas.microsoft.com/office/drawing/2014/main" id="{29A63533-75FF-4B53-A6C1-F548AB6071C4}"/>
              </a:ext>
            </a:extLst>
          </p:cNvPr>
          <p:cNvPicPr>
            <a:picLocks noChangeAspect="1"/>
          </p:cNvPicPr>
          <p:nvPr/>
        </p:nvPicPr>
        <p:blipFill>
          <a:blip r:embed="rId4">
            <a:lum bright="70000" contrast="-70000"/>
          </a:blip>
          <a:stretch>
            <a:fillRect/>
          </a:stretch>
        </p:blipFill>
        <p:spPr>
          <a:xfrm>
            <a:off x="0" y="-24716"/>
            <a:ext cx="12191996" cy="8161586"/>
          </a:xfrm>
          <a:prstGeom prst="rect">
            <a:avLst/>
          </a:prstGeom>
          <a:noFill/>
          <a:ln cap="flat">
            <a:noFill/>
          </a:ln>
        </p:spPr>
      </p:pic>
      <p:pic>
        <p:nvPicPr>
          <p:cNvPr id="6" name="Picture 2">
            <a:extLst>
              <a:ext uri="{FF2B5EF4-FFF2-40B4-BE49-F238E27FC236}">
                <a16:creationId xmlns:a16="http://schemas.microsoft.com/office/drawing/2014/main" id="{A733CA03-ED6C-4C35-B591-B7203900FEE7}"/>
              </a:ext>
            </a:extLst>
          </p:cNvPr>
          <p:cNvPicPr>
            <a:picLocks noChangeAspect="1"/>
          </p:cNvPicPr>
          <p:nvPr/>
        </p:nvPicPr>
        <p:blipFill>
          <a:blip r:embed="rId5"/>
          <a:srcRect l="5929" t="44176" r="65191" b="33736"/>
          <a:stretch>
            <a:fillRect/>
          </a:stretch>
        </p:blipFill>
        <p:spPr>
          <a:xfrm>
            <a:off x="2728395" y="958766"/>
            <a:ext cx="2927424" cy="1584179"/>
          </a:xfrm>
          <a:prstGeom prst="rect">
            <a:avLst/>
          </a:prstGeom>
          <a:noFill/>
          <a:ln cap="flat">
            <a:noFill/>
          </a:ln>
        </p:spPr>
      </p:pic>
      <p:sp>
        <p:nvSpPr>
          <p:cNvPr id="7" name="CaixaDeTexto 8">
            <a:extLst>
              <a:ext uri="{FF2B5EF4-FFF2-40B4-BE49-F238E27FC236}">
                <a16:creationId xmlns:a16="http://schemas.microsoft.com/office/drawing/2014/main" id="{85FD498C-D333-4B42-91E8-A7D4DDB85CD2}"/>
              </a:ext>
            </a:extLst>
          </p:cNvPr>
          <p:cNvSpPr txBox="1"/>
          <p:nvPr/>
        </p:nvSpPr>
        <p:spPr>
          <a:xfrm>
            <a:off x="5824737" y="1333780"/>
            <a:ext cx="468052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3600" b="1" i="0" u="none" strike="noStrike" kern="1200" cap="none" spc="0" baseline="0">
                <a:solidFill>
                  <a:srgbClr val="000000"/>
                </a:solidFill>
                <a:uFillTx/>
                <a:latin typeface="Calibri"/>
              </a:rPr>
              <a:t>In June, every year</a:t>
            </a:r>
          </a:p>
        </p:txBody>
      </p:sp>
      <p:pic>
        <p:nvPicPr>
          <p:cNvPr id="8" name="GnxHPV2PTSs">
            <a:extLst>
              <a:ext uri="{FF2B5EF4-FFF2-40B4-BE49-F238E27FC236}">
                <a16:creationId xmlns:a16="http://schemas.microsoft.com/office/drawing/2014/main" id="{66AA973B-FA68-42FC-B4B4-E791FD9C66C5}"/>
              </a:ext>
            </a:extLst>
          </p:cNvPr>
          <p:cNvPicPr>
            <a:picLocks noChangeAspect="1"/>
          </p:cNvPicPr>
          <p:nvPr>
            <a:videoFile r:link="rId1"/>
            <p:extLst>
              <p:ext uri="{DAA4B4D4-6D71-4841-9C94-3DE7FCFB9230}">
                <p14:media xmlns:p14="http://schemas.microsoft.com/office/powerpoint/2010/main" r:link="rId2"/>
              </p:ext>
            </p:extLst>
          </p:nvPr>
        </p:nvPicPr>
        <p:blipFill>
          <a:blip r:embed="rId6"/>
          <a:stretch>
            <a:fillRect/>
          </a:stretch>
        </p:blipFill>
        <p:spPr>
          <a:xfrm>
            <a:off x="2728395" y="2772195"/>
            <a:ext cx="7416826" cy="4171968"/>
          </a:xfrm>
          <a:prstGeom prst="rect">
            <a:avLst/>
          </a:prstGeom>
          <a:noFill/>
          <a:ln cap="flat">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73A1-048F-4A3B-A911-554BF403C8BA}"/>
              </a:ext>
            </a:extLst>
          </p:cNvPr>
          <p:cNvSpPr>
            <a:spLocks noGrp="1"/>
          </p:cNvSpPr>
          <p:nvPr>
            <p:ph type="title"/>
          </p:nvPr>
        </p:nvSpPr>
        <p:spPr/>
        <p:txBody>
          <a:bodyPr/>
          <a:lstStyle/>
          <a:p>
            <a:r>
              <a:rPr lang="en-GB" b="1" dirty="0">
                <a:solidFill>
                  <a:schemeClr val="accent2"/>
                </a:solidFill>
              </a:rPr>
              <a:t>Outline </a:t>
            </a:r>
            <a:endParaRPr lang="fr-BE" b="1" dirty="0">
              <a:solidFill>
                <a:schemeClr val="accent2"/>
              </a:solidFill>
            </a:endParaRPr>
          </a:p>
        </p:txBody>
      </p:sp>
      <p:sp>
        <p:nvSpPr>
          <p:cNvPr id="3" name="Content Placeholder 2">
            <a:extLst>
              <a:ext uri="{FF2B5EF4-FFF2-40B4-BE49-F238E27FC236}">
                <a16:creationId xmlns:a16="http://schemas.microsoft.com/office/drawing/2014/main" id="{B0DCD645-FFAD-4F6E-9F30-9305DC09461C}"/>
              </a:ext>
            </a:extLst>
          </p:cNvPr>
          <p:cNvSpPr>
            <a:spLocks noGrp="1"/>
          </p:cNvSpPr>
          <p:nvPr>
            <p:ph idx="1"/>
          </p:nvPr>
        </p:nvSpPr>
        <p:spPr>
          <a:xfrm>
            <a:off x="838203" y="1903599"/>
            <a:ext cx="10515600" cy="4351336"/>
          </a:xfrm>
        </p:spPr>
        <p:txBody>
          <a:bodyPr>
            <a:normAutofit/>
          </a:bodyPr>
          <a:lstStyle/>
          <a:p>
            <a:r>
              <a:rPr lang="en-GB" dirty="0"/>
              <a:t>Shrinking rural regions ESPON Policy Brief</a:t>
            </a:r>
          </a:p>
          <a:p>
            <a:r>
              <a:rPr lang="en-GB" dirty="0"/>
              <a:t>Inner peripheries</a:t>
            </a:r>
          </a:p>
          <a:p>
            <a:r>
              <a:rPr lang="en-GB" dirty="0"/>
              <a:t>Rural reacting to mega trends</a:t>
            </a:r>
          </a:p>
          <a:p>
            <a:r>
              <a:rPr lang="en-GB" dirty="0"/>
              <a:t>Rural case studies</a:t>
            </a:r>
          </a:p>
          <a:p>
            <a:pPr lvl="1">
              <a:lnSpc>
                <a:spcPct val="80000"/>
              </a:lnSpc>
            </a:pPr>
            <a:r>
              <a:rPr lang="en-GB" dirty="0"/>
              <a:t>Castilla la Mancha – Integrated Territorial Investment</a:t>
            </a:r>
          </a:p>
          <a:p>
            <a:pPr lvl="1">
              <a:lnSpc>
                <a:spcPct val="80000"/>
              </a:lnSpc>
            </a:pPr>
            <a:r>
              <a:rPr lang="en-GB" dirty="0" err="1"/>
              <a:t>Andalucia</a:t>
            </a:r>
            <a:r>
              <a:rPr lang="en-GB" dirty="0"/>
              <a:t> – general support to services</a:t>
            </a:r>
          </a:p>
          <a:p>
            <a:pPr lvl="1">
              <a:lnSpc>
                <a:spcPct val="80000"/>
              </a:lnSpc>
            </a:pPr>
            <a:r>
              <a:rPr lang="en-GB" dirty="0" err="1"/>
              <a:t>Fundão</a:t>
            </a:r>
            <a:r>
              <a:rPr lang="en-GB" dirty="0"/>
              <a:t> – using agri-food as basis of tourism activities</a:t>
            </a:r>
          </a:p>
          <a:p>
            <a:pPr lvl="1">
              <a:lnSpc>
                <a:spcPct val="80000"/>
              </a:lnSpc>
            </a:pPr>
            <a:r>
              <a:rPr lang="en-GB" dirty="0"/>
              <a:t>Castilla y Leon – supporting social enterprise</a:t>
            </a:r>
          </a:p>
          <a:p>
            <a:r>
              <a:rPr lang="en-GB" dirty="0"/>
              <a:t>Reflections</a:t>
            </a:r>
            <a:endParaRPr lang="fr-BE" dirty="0"/>
          </a:p>
        </p:txBody>
      </p:sp>
    </p:spTree>
    <p:extLst>
      <p:ext uri="{BB962C8B-B14F-4D97-AF65-F5344CB8AC3E}">
        <p14:creationId xmlns:p14="http://schemas.microsoft.com/office/powerpoint/2010/main" val="3485903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29EC3-587F-405C-BF51-1E6879D4E253}"/>
              </a:ext>
            </a:extLst>
          </p:cNvPr>
          <p:cNvSpPr>
            <a:spLocks noGrp="1"/>
          </p:cNvSpPr>
          <p:nvPr>
            <p:ph type="title"/>
          </p:nvPr>
        </p:nvSpPr>
        <p:spPr/>
        <p:txBody>
          <a:bodyPr/>
          <a:lstStyle/>
          <a:p>
            <a:r>
              <a:rPr lang="en-GB" b="1" dirty="0">
                <a:solidFill>
                  <a:schemeClr val="accent2"/>
                </a:solidFill>
              </a:rPr>
              <a:t>Festivals</a:t>
            </a:r>
            <a:endParaRPr lang="fr-BE" b="1" dirty="0">
              <a:solidFill>
                <a:schemeClr val="accent2"/>
              </a:solidFill>
            </a:endParaRPr>
          </a:p>
        </p:txBody>
      </p:sp>
      <p:sp>
        <p:nvSpPr>
          <p:cNvPr id="5" name="Text Placeholder 4">
            <a:extLst>
              <a:ext uri="{FF2B5EF4-FFF2-40B4-BE49-F238E27FC236}">
                <a16:creationId xmlns:a16="http://schemas.microsoft.com/office/drawing/2014/main" id="{16D1121A-480F-48B6-9D0C-A8C298B9B1D3}"/>
              </a:ext>
            </a:extLst>
          </p:cNvPr>
          <p:cNvSpPr>
            <a:spLocks noGrp="1"/>
          </p:cNvSpPr>
          <p:nvPr>
            <p:ph type="body" idx="1"/>
          </p:nvPr>
        </p:nvSpPr>
        <p:spPr/>
        <p:txBody>
          <a:bodyPr/>
          <a:lstStyle/>
          <a:p>
            <a:r>
              <a:rPr lang="en-GB" dirty="0"/>
              <a:t>November -mushrooms</a:t>
            </a:r>
            <a:endParaRPr lang="fr-BE" dirty="0"/>
          </a:p>
        </p:txBody>
      </p:sp>
      <p:sp>
        <p:nvSpPr>
          <p:cNvPr id="6" name="Content Placeholder 5">
            <a:extLst>
              <a:ext uri="{FF2B5EF4-FFF2-40B4-BE49-F238E27FC236}">
                <a16:creationId xmlns:a16="http://schemas.microsoft.com/office/drawing/2014/main" id="{DED28AE7-C516-477C-84F9-C3520FEA7EB9}"/>
              </a:ext>
            </a:extLst>
          </p:cNvPr>
          <p:cNvSpPr>
            <a:spLocks noGrp="1"/>
          </p:cNvSpPr>
          <p:nvPr>
            <p:ph idx="2"/>
          </p:nvPr>
        </p:nvSpPr>
        <p:spPr/>
        <p:txBody>
          <a:bodyPr/>
          <a:lstStyle/>
          <a:p>
            <a:endParaRPr lang="fr-BE" dirty="0"/>
          </a:p>
        </p:txBody>
      </p:sp>
      <p:sp>
        <p:nvSpPr>
          <p:cNvPr id="7" name="Text Placeholder 6">
            <a:extLst>
              <a:ext uri="{FF2B5EF4-FFF2-40B4-BE49-F238E27FC236}">
                <a16:creationId xmlns:a16="http://schemas.microsoft.com/office/drawing/2014/main" id="{094B515E-924A-4076-B6B4-66C1E67B1E33}"/>
              </a:ext>
            </a:extLst>
          </p:cNvPr>
          <p:cNvSpPr>
            <a:spLocks noGrp="1"/>
          </p:cNvSpPr>
          <p:nvPr>
            <p:ph type="body" idx="3"/>
          </p:nvPr>
        </p:nvSpPr>
        <p:spPr/>
        <p:txBody>
          <a:bodyPr/>
          <a:lstStyle/>
          <a:p>
            <a:r>
              <a:rPr lang="en-GB" dirty="0"/>
              <a:t>May - cheese</a:t>
            </a:r>
            <a:endParaRPr lang="fr-BE" dirty="0"/>
          </a:p>
        </p:txBody>
      </p:sp>
      <p:sp>
        <p:nvSpPr>
          <p:cNvPr id="8" name="Content Placeholder 7">
            <a:extLst>
              <a:ext uri="{FF2B5EF4-FFF2-40B4-BE49-F238E27FC236}">
                <a16:creationId xmlns:a16="http://schemas.microsoft.com/office/drawing/2014/main" id="{1A29135A-2C92-4C8F-AB6A-BCB555EF4DD2}"/>
              </a:ext>
            </a:extLst>
          </p:cNvPr>
          <p:cNvSpPr>
            <a:spLocks noGrp="1"/>
          </p:cNvSpPr>
          <p:nvPr>
            <p:ph idx="4"/>
          </p:nvPr>
        </p:nvSpPr>
        <p:spPr/>
        <p:txBody>
          <a:bodyPr/>
          <a:lstStyle/>
          <a:p>
            <a:endParaRPr lang="fr-BE" dirty="0"/>
          </a:p>
        </p:txBody>
      </p:sp>
      <p:pic>
        <p:nvPicPr>
          <p:cNvPr id="9" name="Picture 2">
            <a:extLst>
              <a:ext uri="{FF2B5EF4-FFF2-40B4-BE49-F238E27FC236}">
                <a16:creationId xmlns:a16="http://schemas.microsoft.com/office/drawing/2014/main" id="{B884A6E2-A766-4E2E-8095-40DB73CB481D}"/>
              </a:ext>
            </a:extLst>
          </p:cNvPr>
          <p:cNvPicPr>
            <a:picLocks noChangeAspect="1"/>
          </p:cNvPicPr>
          <p:nvPr/>
        </p:nvPicPr>
        <p:blipFill>
          <a:blip r:embed="rId2"/>
          <a:srcRect l="65653" t="22413" r="4162" b="56502"/>
          <a:stretch>
            <a:fillRect/>
          </a:stretch>
        </p:blipFill>
        <p:spPr>
          <a:xfrm>
            <a:off x="6137248" y="2542349"/>
            <a:ext cx="2483709" cy="1118220"/>
          </a:xfrm>
          <a:prstGeom prst="rect">
            <a:avLst/>
          </a:prstGeom>
          <a:noFill/>
          <a:ln cap="flat">
            <a:noFill/>
          </a:ln>
        </p:spPr>
      </p:pic>
      <p:pic>
        <p:nvPicPr>
          <p:cNvPr id="10" name="Imagem 9">
            <a:extLst>
              <a:ext uri="{FF2B5EF4-FFF2-40B4-BE49-F238E27FC236}">
                <a16:creationId xmlns:a16="http://schemas.microsoft.com/office/drawing/2014/main" id="{00E72AD5-9FF1-4169-ABB5-1801A0D60D88}"/>
              </a:ext>
            </a:extLst>
          </p:cNvPr>
          <p:cNvPicPr>
            <a:picLocks noChangeAspect="1"/>
          </p:cNvPicPr>
          <p:nvPr/>
        </p:nvPicPr>
        <p:blipFill>
          <a:blip r:embed="rId3"/>
          <a:stretch>
            <a:fillRect/>
          </a:stretch>
        </p:blipFill>
        <p:spPr>
          <a:xfrm>
            <a:off x="9756068" y="4861182"/>
            <a:ext cx="1537534" cy="1940376"/>
          </a:xfrm>
          <a:prstGeom prst="rect">
            <a:avLst/>
          </a:prstGeom>
          <a:noFill/>
          <a:ln cap="flat">
            <a:noFill/>
          </a:ln>
        </p:spPr>
      </p:pic>
      <p:pic>
        <p:nvPicPr>
          <p:cNvPr id="11" name="Imagem 10">
            <a:extLst>
              <a:ext uri="{FF2B5EF4-FFF2-40B4-BE49-F238E27FC236}">
                <a16:creationId xmlns:a16="http://schemas.microsoft.com/office/drawing/2014/main" id="{85D52D54-5FE1-4659-B9E7-D1DF264CA139}"/>
              </a:ext>
            </a:extLst>
          </p:cNvPr>
          <p:cNvPicPr>
            <a:picLocks noChangeAspect="1"/>
          </p:cNvPicPr>
          <p:nvPr/>
        </p:nvPicPr>
        <p:blipFill rotWithShape="1">
          <a:blip r:embed="rId4"/>
          <a:srcRect b="8401"/>
          <a:stretch/>
        </p:blipFill>
        <p:spPr>
          <a:xfrm>
            <a:off x="6137248" y="3805983"/>
            <a:ext cx="2455304" cy="2882096"/>
          </a:xfrm>
          <a:prstGeom prst="rect">
            <a:avLst/>
          </a:prstGeom>
          <a:noFill/>
          <a:ln cap="flat">
            <a:noFill/>
          </a:ln>
        </p:spPr>
      </p:pic>
      <p:pic>
        <p:nvPicPr>
          <p:cNvPr id="12" name="Imagem 11">
            <a:extLst>
              <a:ext uri="{FF2B5EF4-FFF2-40B4-BE49-F238E27FC236}">
                <a16:creationId xmlns:a16="http://schemas.microsoft.com/office/drawing/2014/main" id="{5FB92F6A-8771-4F35-9ABA-D5707A1B3384}"/>
              </a:ext>
            </a:extLst>
          </p:cNvPr>
          <p:cNvPicPr>
            <a:picLocks noChangeAspect="1"/>
          </p:cNvPicPr>
          <p:nvPr/>
        </p:nvPicPr>
        <p:blipFill>
          <a:blip r:embed="rId5"/>
          <a:stretch>
            <a:fillRect/>
          </a:stretch>
        </p:blipFill>
        <p:spPr>
          <a:xfrm>
            <a:off x="8722561" y="4007065"/>
            <a:ext cx="2396407" cy="1455437"/>
          </a:xfrm>
          <a:prstGeom prst="rect">
            <a:avLst/>
          </a:prstGeom>
          <a:noFill/>
          <a:ln cap="flat">
            <a:noFill/>
          </a:ln>
        </p:spPr>
      </p:pic>
      <p:pic>
        <p:nvPicPr>
          <p:cNvPr id="13" name="Imagem 12">
            <a:extLst>
              <a:ext uri="{FF2B5EF4-FFF2-40B4-BE49-F238E27FC236}">
                <a16:creationId xmlns:a16="http://schemas.microsoft.com/office/drawing/2014/main" id="{D4EC07F2-2F19-4093-9C3C-9F14C1FC4283}"/>
              </a:ext>
            </a:extLst>
          </p:cNvPr>
          <p:cNvPicPr>
            <a:picLocks noChangeAspect="1"/>
          </p:cNvPicPr>
          <p:nvPr/>
        </p:nvPicPr>
        <p:blipFill>
          <a:blip r:embed="rId6"/>
          <a:stretch>
            <a:fillRect/>
          </a:stretch>
        </p:blipFill>
        <p:spPr>
          <a:xfrm>
            <a:off x="8722561" y="2479944"/>
            <a:ext cx="2483709" cy="1508458"/>
          </a:xfrm>
          <a:prstGeom prst="rect">
            <a:avLst/>
          </a:prstGeom>
          <a:noFill/>
          <a:ln cap="flat">
            <a:noFill/>
          </a:ln>
        </p:spPr>
      </p:pic>
      <p:grpSp>
        <p:nvGrpSpPr>
          <p:cNvPr id="18" name="Group 17">
            <a:extLst>
              <a:ext uri="{FF2B5EF4-FFF2-40B4-BE49-F238E27FC236}">
                <a16:creationId xmlns:a16="http://schemas.microsoft.com/office/drawing/2014/main" id="{86992F75-8113-4B81-9C5D-7A4998FE937B}"/>
              </a:ext>
            </a:extLst>
          </p:cNvPr>
          <p:cNvGrpSpPr/>
          <p:nvPr/>
        </p:nvGrpSpPr>
        <p:grpSpPr>
          <a:xfrm>
            <a:off x="755452" y="2532458"/>
            <a:ext cx="5244566" cy="4426447"/>
            <a:chOff x="1306086" y="-833689"/>
            <a:chExt cx="5244566" cy="4426447"/>
          </a:xfrm>
        </p:grpSpPr>
        <p:pic>
          <p:nvPicPr>
            <p:cNvPr id="14" name="Picture 2">
              <a:extLst>
                <a:ext uri="{FF2B5EF4-FFF2-40B4-BE49-F238E27FC236}">
                  <a16:creationId xmlns:a16="http://schemas.microsoft.com/office/drawing/2014/main" id="{FAB12279-4137-41A3-B90B-4FD9D7BB46E2}"/>
                </a:ext>
              </a:extLst>
            </p:cNvPr>
            <p:cNvPicPr>
              <a:picLocks noChangeAspect="1"/>
            </p:cNvPicPr>
            <p:nvPr/>
          </p:nvPicPr>
          <p:blipFill>
            <a:blip r:embed="rId2"/>
            <a:srcRect l="65653" t="66590" r="4161" b="11321"/>
            <a:stretch>
              <a:fillRect/>
            </a:stretch>
          </p:blipFill>
          <p:spPr>
            <a:xfrm>
              <a:off x="1338053" y="-833689"/>
              <a:ext cx="2175237" cy="1126195"/>
            </a:xfrm>
            <a:prstGeom prst="rect">
              <a:avLst/>
            </a:prstGeom>
            <a:noFill/>
            <a:ln cap="flat">
              <a:noFill/>
            </a:ln>
          </p:spPr>
        </p:pic>
        <p:pic>
          <p:nvPicPr>
            <p:cNvPr id="15" name="Imagem 9">
              <a:extLst>
                <a:ext uri="{FF2B5EF4-FFF2-40B4-BE49-F238E27FC236}">
                  <a16:creationId xmlns:a16="http://schemas.microsoft.com/office/drawing/2014/main" id="{5C79549D-7CCD-415F-AD2A-67C9C290FC1B}"/>
                </a:ext>
              </a:extLst>
            </p:cNvPr>
            <p:cNvPicPr>
              <a:picLocks noChangeAspect="1"/>
            </p:cNvPicPr>
            <p:nvPr/>
          </p:nvPicPr>
          <p:blipFill>
            <a:blip r:embed="rId7"/>
            <a:stretch>
              <a:fillRect/>
            </a:stretch>
          </p:blipFill>
          <p:spPr>
            <a:xfrm>
              <a:off x="1306086" y="169011"/>
              <a:ext cx="2414290" cy="3423747"/>
            </a:xfrm>
            <a:prstGeom prst="rect">
              <a:avLst/>
            </a:prstGeom>
            <a:noFill/>
            <a:ln cap="flat">
              <a:noFill/>
            </a:ln>
          </p:spPr>
        </p:pic>
        <p:pic>
          <p:nvPicPr>
            <p:cNvPr id="16" name="Imagem 10">
              <a:extLst>
                <a:ext uri="{FF2B5EF4-FFF2-40B4-BE49-F238E27FC236}">
                  <a16:creationId xmlns:a16="http://schemas.microsoft.com/office/drawing/2014/main" id="{9C75F151-07B7-4CCB-B30C-622099CC68FF}"/>
                </a:ext>
              </a:extLst>
            </p:cNvPr>
            <p:cNvPicPr>
              <a:picLocks noChangeAspect="1"/>
            </p:cNvPicPr>
            <p:nvPr/>
          </p:nvPicPr>
          <p:blipFill>
            <a:blip r:embed="rId8"/>
            <a:stretch>
              <a:fillRect/>
            </a:stretch>
          </p:blipFill>
          <p:spPr>
            <a:xfrm>
              <a:off x="3860058" y="-760227"/>
              <a:ext cx="2673104" cy="1782065"/>
            </a:xfrm>
            <a:prstGeom prst="rect">
              <a:avLst/>
            </a:prstGeom>
            <a:noFill/>
            <a:ln cap="flat">
              <a:noFill/>
            </a:ln>
          </p:spPr>
        </p:pic>
        <p:pic>
          <p:nvPicPr>
            <p:cNvPr id="17" name="Imagem 11">
              <a:extLst>
                <a:ext uri="{FF2B5EF4-FFF2-40B4-BE49-F238E27FC236}">
                  <a16:creationId xmlns:a16="http://schemas.microsoft.com/office/drawing/2014/main" id="{67976EBD-BE8E-4AF4-8DF4-39C3989A8321}"/>
                </a:ext>
              </a:extLst>
            </p:cNvPr>
            <p:cNvPicPr>
              <a:picLocks noChangeAspect="1"/>
            </p:cNvPicPr>
            <p:nvPr/>
          </p:nvPicPr>
          <p:blipFill>
            <a:blip r:embed="rId9"/>
            <a:stretch>
              <a:fillRect/>
            </a:stretch>
          </p:blipFill>
          <p:spPr>
            <a:xfrm>
              <a:off x="3877548" y="1368637"/>
              <a:ext cx="2673104" cy="1782065"/>
            </a:xfrm>
            <a:prstGeom prst="rect">
              <a:avLst/>
            </a:prstGeom>
            <a:noFill/>
            <a:ln cap="flat">
              <a:noFill/>
            </a:ln>
          </p:spPr>
        </p:pic>
      </p:grpSp>
    </p:spTree>
    <p:extLst>
      <p:ext uri="{BB962C8B-B14F-4D97-AF65-F5344CB8AC3E}">
        <p14:creationId xmlns:p14="http://schemas.microsoft.com/office/powerpoint/2010/main" val="356929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08E5484-7CA9-4A9C-90C0-E985BF8840BD}"/>
              </a:ext>
            </a:extLst>
          </p:cNvPr>
          <p:cNvSpPr txBox="1">
            <a:spLocks noGrp="1"/>
          </p:cNvSpPr>
          <p:nvPr>
            <p:ph type="title"/>
          </p:nvPr>
        </p:nvSpPr>
        <p:spPr/>
        <p:txBody>
          <a:bodyPr/>
          <a:lstStyle/>
          <a:p>
            <a:pPr lvl="0"/>
            <a:r>
              <a:rPr lang="en-GB" b="1" dirty="0">
                <a:solidFill>
                  <a:schemeClr val="accent2"/>
                </a:solidFill>
              </a:rPr>
              <a:t>Social enterprise</a:t>
            </a:r>
            <a:endParaRPr lang="fr-BE" b="1" dirty="0">
              <a:solidFill>
                <a:schemeClr val="accent2"/>
              </a:solidFill>
            </a:endParaRPr>
          </a:p>
        </p:txBody>
      </p:sp>
      <p:sp>
        <p:nvSpPr>
          <p:cNvPr id="3" name="Content Placeholder 5">
            <a:extLst>
              <a:ext uri="{FF2B5EF4-FFF2-40B4-BE49-F238E27FC236}">
                <a16:creationId xmlns:a16="http://schemas.microsoft.com/office/drawing/2014/main" id="{42BE8AB2-BC8B-4814-91F3-A53163EE0DF7}"/>
              </a:ext>
            </a:extLst>
          </p:cNvPr>
          <p:cNvSpPr txBox="1">
            <a:spLocks noGrp="1"/>
          </p:cNvSpPr>
          <p:nvPr>
            <p:ph idx="1"/>
          </p:nvPr>
        </p:nvSpPr>
        <p:spPr/>
        <p:txBody>
          <a:bodyPr>
            <a:normAutofit fontScale="92500" lnSpcReduction="10000"/>
          </a:bodyPr>
          <a:lstStyle/>
          <a:p>
            <a:r>
              <a:rPr lang="en-GB" dirty="0"/>
              <a:t>El </a:t>
            </a:r>
            <a:r>
              <a:rPr lang="en-GB" dirty="0" err="1"/>
              <a:t>Hueco</a:t>
            </a:r>
            <a:r>
              <a:rPr lang="en-GB" dirty="0"/>
              <a:t> </a:t>
            </a:r>
            <a:r>
              <a:rPr lang="en-GB" dirty="0">
                <a:hlinkClick r:id="rId2"/>
              </a:rPr>
              <a:t>https://www.elhueco.org/</a:t>
            </a:r>
            <a:r>
              <a:rPr lang="en-GB" dirty="0"/>
              <a:t> </a:t>
            </a:r>
          </a:p>
          <a:p>
            <a:r>
              <a:rPr lang="en-GB" dirty="0"/>
              <a:t>An ecosystem for the promotion of entrepreneurship, the start-up and the development of business initiatives.</a:t>
            </a:r>
          </a:p>
          <a:p>
            <a:r>
              <a:rPr lang="en-GB" dirty="0"/>
              <a:t>‘In El </a:t>
            </a:r>
            <a:r>
              <a:rPr lang="en-GB" dirty="0" err="1"/>
              <a:t>Hueco</a:t>
            </a:r>
            <a:r>
              <a:rPr lang="en-GB" dirty="0"/>
              <a:t> we want them to be more than words, to become reality. That's why our goal is to create the optimal conditions to encourage you to enter the difficult, but exciting world of those who have an idea and struggle to get it going’.</a:t>
            </a:r>
          </a:p>
          <a:p>
            <a:r>
              <a:rPr lang="en-GB" dirty="0"/>
              <a:t>El </a:t>
            </a:r>
            <a:r>
              <a:rPr lang="en-GB" dirty="0" err="1"/>
              <a:t>Hueco</a:t>
            </a:r>
            <a:r>
              <a:rPr lang="en-GB" dirty="0"/>
              <a:t> currently has extensive facilities in Soria whose purpose is to welcome entrepreneurs and encourage entrepreneurship. They are divided into several areas: coworking space, incubation space (social entrepreneurship, eco-entrepreneurship, </a:t>
            </a:r>
            <a:r>
              <a:rPr lang="en-GB" dirty="0" err="1"/>
              <a:t>startups</a:t>
            </a:r>
            <a:r>
              <a:rPr lang="en-GB" dirty="0"/>
              <a:t> ...), multipurpose rooms and space for companies.</a:t>
            </a:r>
          </a:p>
          <a:p>
            <a:endParaRPr lang="en-GB" dirty="0"/>
          </a:p>
          <a:p>
            <a:endParaRPr lang="en-GB" dirty="0"/>
          </a:p>
          <a:p>
            <a:endParaRPr lang="fr-B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5B945E21-7A1C-453E-BCBF-FBCC650DD8FE}"/>
              </a:ext>
            </a:extLst>
          </p:cNvPr>
          <p:cNvSpPr txBox="1">
            <a:spLocks noGrp="1"/>
          </p:cNvSpPr>
          <p:nvPr>
            <p:ph type="body" idx="4294967295"/>
          </p:nvPr>
        </p:nvSpPr>
        <p:spPr>
          <a:xfrm>
            <a:off x="1079997" y="4140000"/>
            <a:ext cx="7357445" cy="1502807"/>
          </a:xfrm>
        </p:spPr>
        <p:txBody>
          <a:bodyPr tIns="179999">
            <a:noAutofit/>
          </a:bodyPr>
          <a:lstStyle/>
          <a:p>
            <a:endParaRPr lang="fr-BE"/>
          </a:p>
        </p:txBody>
      </p:sp>
      <p:sp>
        <p:nvSpPr>
          <p:cNvPr id="3" name="Título 3">
            <a:extLst>
              <a:ext uri="{FF2B5EF4-FFF2-40B4-BE49-F238E27FC236}">
                <a16:creationId xmlns:a16="http://schemas.microsoft.com/office/drawing/2014/main" id="{A432FDD7-89FA-41DC-BE80-816E6DFC2A0D}"/>
              </a:ext>
            </a:extLst>
          </p:cNvPr>
          <p:cNvSpPr txBox="1">
            <a:spLocks noGrp="1"/>
          </p:cNvSpPr>
          <p:nvPr>
            <p:ph type="title"/>
          </p:nvPr>
        </p:nvSpPr>
        <p:spPr>
          <a:xfrm>
            <a:off x="2349998" y="947949"/>
            <a:ext cx="10079998" cy="881481"/>
          </a:xfrm>
        </p:spPr>
        <p:txBody>
          <a:bodyPr anchorCtr="1">
            <a:spAutoFit/>
          </a:bodyPr>
          <a:lstStyle/>
          <a:p>
            <a:pPr lvl="0" algn="ctr"/>
            <a:r>
              <a:rPr lang="en-US" sz="2800" i="1">
                <a:latin typeface="Calibri Light" pitchFamily="34"/>
                <a:cs typeface="Calibri Light" pitchFamily="34"/>
              </a:rPr>
              <a:t>LINES OF THE ACTION PLAN OF CASTILLA Y LEÓN</a:t>
            </a:r>
            <a:endParaRPr lang="es-ES" sz="2800" i="1">
              <a:latin typeface="Calibri Light" pitchFamily="34"/>
              <a:cs typeface="Calibri Light" pitchFamily="34"/>
            </a:endParaRPr>
          </a:p>
        </p:txBody>
      </p:sp>
      <p:sp>
        <p:nvSpPr>
          <p:cNvPr id="4" name="CuadroTexto 4">
            <a:extLst>
              <a:ext uri="{FF2B5EF4-FFF2-40B4-BE49-F238E27FC236}">
                <a16:creationId xmlns:a16="http://schemas.microsoft.com/office/drawing/2014/main" id="{03037540-E387-44D3-B795-A41F04F5B5E7}"/>
              </a:ext>
            </a:extLst>
          </p:cNvPr>
          <p:cNvSpPr txBox="1"/>
          <p:nvPr/>
        </p:nvSpPr>
        <p:spPr>
          <a:xfrm>
            <a:off x="495303" y="1829430"/>
            <a:ext cx="11404597" cy="4621139"/>
          </a:xfrm>
          <a:prstGeom prst="rect">
            <a:avLst/>
          </a:prstGeom>
          <a:solidFill>
            <a:srgbClr val="D9EE9F"/>
          </a:solidFill>
          <a:ln cap="flat">
            <a:noFill/>
          </a:ln>
        </p:spPr>
        <p:txBody>
          <a:bodyPr vert="horz" wrap="square" lIns="91440" tIns="45720" rIns="91440" bIns="45720" anchor="t" anchorCtr="0" compatLnSpc="1">
            <a:spAutoFit/>
          </a:bodyPr>
          <a:lstStyle/>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0" i="1" u="none" strike="noStrike" kern="0" cap="none" spc="0" baseline="0">
                <a:solidFill>
                  <a:srgbClr val="000000"/>
                </a:solidFill>
                <a:uFillTx/>
                <a:latin typeface="Calibri Light" pitchFamily="34"/>
                <a:ea typeface="Calibri" pitchFamily="34"/>
                <a:cs typeface="Calibri Light" pitchFamily="34"/>
              </a:rPr>
              <a:t>Build an adequate </a:t>
            </a:r>
            <a:r>
              <a:rPr lang="en-US" sz="2400" b="1" i="1" u="none" strike="noStrike" kern="0" cap="none" spc="0" baseline="0">
                <a:solidFill>
                  <a:srgbClr val="000000"/>
                </a:solidFill>
                <a:uFillTx/>
                <a:latin typeface="Calibri Light" pitchFamily="34"/>
                <a:ea typeface="Calibri" pitchFamily="34"/>
                <a:cs typeface="Calibri Light" pitchFamily="34"/>
              </a:rPr>
              <a:t>legal framework </a:t>
            </a:r>
            <a:r>
              <a:rPr lang="en-US" sz="2400" b="0" i="1" u="none" strike="noStrike" kern="0" cap="none" spc="0" baseline="0">
                <a:solidFill>
                  <a:srgbClr val="000000"/>
                </a:solidFill>
                <a:uFillTx/>
                <a:latin typeface="Calibri Light" pitchFamily="34"/>
                <a:ea typeface="Calibri" pitchFamily="34"/>
                <a:cs typeface="Calibri Light" pitchFamily="34"/>
              </a:rPr>
              <a:t>that typifies social enterprises.</a:t>
            </a:r>
          </a:p>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0" i="1" u="none" strike="noStrike" kern="0" cap="none" spc="0" baseline="0">
                <a:solidFill>
                  <a:srgbClr val="000000"/>
                </a:solidFill>
                <a:uFillTx/>
                <a:latin typeface="Calibri Light" pitchFamily="34"/>
                <a:ea typeface="Calibri" pitchFamily="34"/>
                <a:cs typeface="Calibri Light" pitchFamily="34"/>
              </a:rPr>
              <a:t>Improve access to </a:t>
            </a:r>
            <a:r>
              <a:rPr lang="en-US" sz="2400" b="1" i="1" u="none" strike="noStrike" kern="0" cap="none" spc="0" baseline="0">
                <a:solidFill>
                  <a:srgbClr val="000000"/>
                </a:solidFill>
                <a:uFillTx/>
                <a:latin typeface="Calibri Light" pitchFamily="34"/>
                <a:ea typeface="Calibri" pitchFamily="34"/>
                <a:cs typeface="Calibri Light" pitchFamily="34"/>
              </a:rPr>
              <a:t>capital generation of specific fiscal </a:t>
            </a:r>
            <a:r>
              <a:rPr lang="en-US" sz="2400" b="0" i="1" u="none" strike="noStrike" kern="0" cap="none" spc="0" baseline="0">
                <a:solidFill>
                  <a:srgbClr val="000000"/>
                </a:solidFill>
                <a:uFillTx/>
                <a:latin typeface="Calibri Light" pitchFamily="34"/>
                <a:ea typeface="Calibri" pitchFamily="34"/>
                <a:cs typeface="Calibri Light" pitchFamily="34"/>
              </a:rPr>
              <a:t>and financial incentives to develop enterprises and social enterprises in sparsely populated areas</a:t>
            </a:r>
          </a:p>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1" i="1" u="none" strike="noStrike" kern="0" cap="none" spc="0" baseline="0">
                <a:solidFill>
                  <a:srgbClr val="000000"/>
                </a:solidFill>
                <a:uFillTx/>
                <a:latin typeface="Calibri Light" pitchFamily="34"/>
                <a:ea typeface="Calibri" pitchFamily="34"/>
                <a:cs typeface="Calibri Light" pitchFamily="34"/>
              </a:rPr>
              <a:t>Promote the spirit of social entrepreneurship </a:t>
            </a:r>
            <a:r>
              <a:rPr lang="en-US" sz="2400" b="0" i="1" u="none" strike="noStrike" kern="0" cap="none" spc="0" baseline="0">
                <a:solidFill>
                  <a:srgbClr val="000000"/>
                </a:solidFill>
                <a:uFillTx/>
                <a:latin typeface="Calibri Light" pitchFamily="34"/>
                <a:ea typeface="Calibri" pitchFamily="34"/>
                <a:cs typeface="Calibri Light" pitchFamily="34"/>
              </a:rPr>
              <a:t>in the Educational System and in public employment devices.</a:t>
            </a:r>
          </a:p>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1" i="1" u="none" strike="noStrike" kern="0" cap="none" spc="0" baseline="0">
                <a:solidFill>
                  <a:srgbClr val="000000"/>
                </a:solidFill>
                <a:uFillTx/>
                <a:latin typeface="Calibri Light" pitchFamily="34"/>
                <a:ea typeface="Calibri" pitchFamily="34"/>
                <a:cs typeface="Calibri Light" pitchFamily="34"/>
              </a:rPr>
              <a:t>Promote social innovation and knowledge.</a:t>
            </a:r>
          </a:p>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0" i="1" u="none" strike="noStrike" kern="0" cap="none" spc="0" baseline="0">
                <a:solidFill>
                  <a:srgbClr val="000000"/>
                </a:solidFill>
                <a:uFillTx/>
                <a:latin typeface="Calibri Light" pitchFamily="34"/>
                <a:ea typeface="Calibri" pitchFamily="34"/>
                <a:cs typeface="Calibri Light" pitchFamily="34"/>
              </a:rPr>
              <a:t>Promote markets for social enterprises through </a:t>
            </a:r>
            <a:r>
              <a:rPr lang="en-US" sz="2400" b="1" i="1" u="none" strike="noStrike" kern="0" cap="none" spc="0" baseline="0">
                <a:solidFill>
                  <a:srgbClr val="000000"/>
                </a:solidFill>
                <a:uFillTx/>
                <a:latin typeface="Calibri Light" pitchFamily="34"/>
                <a:ea typeface="Calibri" pitchFamily="34"/>
                <a:cs typeface="Calibri Light" pitchFamily="34"/>
              </a:rPr>
              <a:t>alliances with the public sector and other actors </a:t>
            </a:r>
            <a:r>
              <a:rPr lang="en-US" sz="2400" b="0" i="1" u="none" strike="noStrike" kern="0" cap="none" spc="0" baseline="0">
                <a:solidFill>
                  <a:srgbClr val="000000"/>
                </a:solidFill>
                <a:uFillTx/>
                <a:latin typeface="Calibri Light" pitchFamily="34"/>
                <a:ea typeface="Calibri" pitchFamily="34"/>
                <a:cs typeface="Calibri Light" pitchFamily="34"/>
              </a:rPr>
              <a:t>(companies, consumers, etc.).</a:t>
            </a:r>
          </a:p>
          <a:p>
            <a:pPr marL="342900" marR="0" lvl="0" indent="-342900" algn="just" defTabSz="914400" rtl="0" fontAlgn="auto" hangingPunct="1">
              <a:lnSpc>
                <a:spcPct val="107000"/>
              </a:lnSpc>
              <a:spcBef>
                <a:spcPts val="0"/>
              </a:spcBef>
              <a:spcAft>
                <a:spcPts val="900"/>
              </a:spcAft>
              <a:buSzPct val="100000"/>
              <a:buFont typeface="Calibri Light"/>
              <a:buAutoNum type="arabicPeriod"/>
              <a:tabLst/>
              <a:defRPr sz="1800" b="0" i="0" u="none" strike="noStrike" kern="0" cap="none" spc="0" baseline="0">
                <a:solidFill>
                  <a:srgbClr val="000000"/>
                </a:solidFill>
                <a:uFillTx/>
              </a:defRPr>
            </a:pPr>
            <a:r>
              <a:rPr lang="en-US" sz="2400" b="0" i="1" u="none" strike="noStrike" kern="0" cap="none" spc="0" baseline="0">
                <a:solidFill>
                  <a:srgbClr val="000000"/>
                </a:solidFill>
                <a:uFillTx/>
                <a:latin typeface="Calibri Light" pitchFamily="34"/>
                <a:ea typeface="Calibri" pitchFamily="34"/>
                <a:cs typeface="Calibri Light" pitchFamily="34"/>
              </a:rPr>
              <a:t>Improve </a:t>
            </a:r>
            <a:r>
              <a:rPr lang="en-US" sz="2400" b="1" i="1" u="none" strike="noStrike" kern="0" cap="none" spc="0" baseline="0">
                <a:solidFill>
                  <a:srgbClr val="000000"/>
                </a:solidFill>
                <a:uFillTx/>
                <a:latin typeface="Calibri Light" pitchFamily="34"/>
                <a:ea typeface="Calibri" pitchFamily="34"/>
                <a:cs typeface="Calibri Light" pitchFamily="34"/>
              </a:rPr>
              <a:t>support infrastructures </a:t>
            </a:r>
            <a:r>
              <a:rPr lang="en-US" sz="2400" b="0" i="1" u="none" strike="noStrike" kern="0" cap="none" spc="0" baseline="0">
                <a:solidFill>
                  <a:srgbClr val="000000"/>
                </a:solidFill>
                <a:uFillTx/>
                <a:latin typeface="Calibri Light" pitchFamily="34"/>
                <a:ea typeface="Calibri" pitchFamily="34"/>
                <a:cs typeface="Calibri Light" pitchFamily="34"/>
              </a:rPr>
              <a:t>(physical and internet) in sparsely populated areas, favoring their connectivity.</a:t>
            </a:r>
            <a:endParaRPr lang="es-ES" sz="2400" b="0" i="1" u="none" strike="noStrike" kern="0" cap="none" spc="0" baseline="0">
              <a:solidFill>
                <a:srgbClr val="000000"/>
              </a:solidFill>
              <a:uFillTx/>
              <a:latin typeface="Calibri Light" pitchFamily="34"/>
              <a:ea typeface="Calibri" pitchFamily="34"/>
              <a:cs typeface="Calibri Light" pitchFamily="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118C-EEF0-4539-9330-D3FE23A26397}"/>
              </a:ext>
            </a:extLst>
          </p:cNvPr>
          <p:cNvSpPr>
            <a:spLocks noGrp="1"/>
          </p:cNvSpPr>
          <p:nvPr>
            <p:ph type="title"/>
          </p:nvPr>
        </p:nvSpPr>
        <p:spPr/>
        <p:txBody>
          <a:bodyPr/>
          <a:lstStyle/>
          <a:p>
            <a:r>
              <a:rPr lang="en-GB" b="1" dirty="0">
                <a:solidFill>
                  <a:schemeClr val="accent2"/>
                </a:solidFill>
              </a:rPr>
              <a:t>Some reflections</a:t>
            </a:r>
            <a:endParaRPr lang="fr-BE" b="1" dirty="0">
              <a:solidFill>
                <a:schemeClr val="accent2"/>
              </a:solidFill>
            </a:endParaRPr>
          </a:p>
        </p:txBody>
      </p:sp>
      <p:sp>
        <p:nvSpPr>
          <p:cNvPr id="3" name="Content Placeholder 2">
            <a:extLst>
              <a:ext uri="{FF2B5EF4-FFF2-40B4-BE49-F238E27FC236}">
                <a16:creationId xmlns:a16="http://schemas.microsoft.com/office/drawing/2014/main" id="{0FD51B09-C25C-447C-AF15-93AE7DC5B86B}"/>
              </a:ext>
            </a:extLst>
          </p:cNvPr>
          <p:cNvSpPr>
            <a:spLocks noGrp="1"/>
          </p:cNvSpPr>
          <p:nvPr>
            <p:ph idx="1"/>
          </p:nvPr>
        </p:nvSpPr>
        <p:spPr/>
        <p:txBody>
          <a:bodyPr>
            <a:normAutofit fontScale="92500" lnSpcReduction="20000"/>
          </a:bodyPr>
          <a:lstStyle/>
          <a:p>
            <a:r>
              <a:rPr lang="en-GB" dirty="0"/>
              <a:t>Need integrated, holistic place-based approach</a:t>
            </a:r>
          </a:p>
          <a:p>
            <a:pPr lvl="1"/>
            <a:r>
              <a:rPr lang="en-GB" dirty="0"/>
              <a:t>Tax breaks</a:t>
            </a:r>
          </a:p>
          <a:p>
            <a:pPr lvl="1"/>
            <a:r>
              <a:rPr lang="en-GB" dirty="0"/>
              <a:t>Service provision</a:t>
            </a:r>
          </a:p>
          <a:p>
            <a:r>
              <a:rPr lang="en-GB" dirty="0"/>
              <a:t>Strategic spatial planning</a:t>
            </a:r>
          </a:p>
          <a:p>
            <a:pPr lvl="1"/>
            <a:r>
              <a:rPr lang="en-GB" dirty="0"/>
              <a:t>Functional areas</a:t>
            </a:r>
          </a:p>
          <a:p>
            <a:pPr lvl="1"/>
            <a:r>
              <a:rPr lang="en-GB" dirty="0"/>
              <a:t>Connectivity</a:t>
            </a:r>
          </a:p>
          <a:p>
            <a:r>
              <a:rPr lang="en-GB" dirty="0"/>
              <a:t>Long-term perspective</a:t>
            </a:r>
          </a:p>
          <a:p>
            <a:pPr lvl="1"/>
            <a:r>
              <a:rPr lang="en-GB" dirty="0"/>
              <a:t>Clear and agreed visions - cross-party agreement to avoid shifting policies</a:t>
            </a:r>
          </a:p>
          <a:p>
            <a:r>
              <a:rPr lang="en-GB" dirty="0"/>
              <a:t>Strengthen institutional capacity</a:t>
            </a:r>
          </a:p>
          <a:p>
            <a:pPr lvl="1"/>
            <a:r>
              <a:rPr lang="en-GB" dirty="0"/>
              <a:t>	Thomas Norrby ‘we need knowledgeable and entrepreneurial bureaucrats’</a:t>
            </a:r>
          </a:p>
          <a:p>
            <a:r>
              <a:rPr lang="en-GB" dirty="0"/>
              <a:t>Support entrepreneurship</a:t>
            </a:r>
          </a:p>
          <a:p>
            <a:pPr lvl="1"/>
            <a:r>
              <a:rPr lang="en-GB" dirty="0"/>
              <a:t>Targeted financial instruments</a:t>
            </a:r>
          </a:p>
          <a:p>
            <a:pPr lvl="1"/>
            <a:endParaRPr lang="en-GB" dirty="0"/>
          </a:p>
          <a:p>
            <a:endParaRPr lang="fr-BE" dirty="0"/>
          </a:p>
        </p:txBody>
      </p:sp>
    </p:spTree>
    <p:extLst>
      <p:ext uri="{BB962C8B-B14F-4D97-AF65-F5344CB8AC3E}">
        <p14:creationId xmlns:p14="http://schemas.microsoft.com/office/powerpoint/2010/main" val="218611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0285-97BF-43D2-A9E6-3193960F9235}"/>
              </a:ext>
            </a:extLst>
          </p:cNvPr>
          <p:cNvSpPr>
            <a:spLocks noGrp="1"/>
          </p:cNvSpPr>
          <p:nvPr>
            <p:ph type="title"/>
          </p:nvPr>
        </p:nvSpPr>
        <p:spPr>
          <a:xfrm>
            <a:off x="648929" y="629266"/>
            <a:ext cx="10609164" cy="1676603"/>
          </a:xfrm>
        </p:spPr>
        <p:txBody>
          <a:bodyPr>
            <a:normAutofit/>
          </a:bodyPr>
          <a:lstStyle/>
          <a:p>
            <a:r>
              <a:rPr lang="en-GB" b="1" dirty="0">
                <a:solidFill>
                  <a:schemeClr val="accent2"/>
                </a:solidFill>
              </a:rPr>
              <a:t>Reflections 2</a:t>
            </a:r>
            <a:endParaRPr lang="fr-BE" b="1" dirty="0">
              <a:solidFill>
                <a:schemeClr val="accent2"/>
              </a:solidFill>
            </a:endParaRPr>
          </a:p>
        </p:txBody>
      </p:sp>
      <p:sp>
        <p:nvSpPr>
          <p:cNvPr id="9" name="Content Placeholder 8">
            <a:extLst>
              <a:ext uri="{FF2B5EF4-FFF2-40B4-BE49-F238E27FC236}">
                <a16:creationId xmlns:a16="http://schemas.microsoft.com/office/drawing/2014/main" id="{205CCF83-6990-4723-8723-1E2A75AD6E36}"/>
              </a:ext>
            </a:extLst>
          </p:cNvPr>
          <p:cNvSpPr>
            <a:spLocks noGrp="1"/>
          </p:cNvSpPr>
          <p:nvPr>
            <p:ph idx="1"/>
          </p:nvPr>
        </p:nvSpPr>
        <p:spPr>
          <a:xfrm>
            <a:off x="648929" y="1897075"/>
            <a:ext cx="6322456" cy="3785419"/>
          </a:xfrm>
        </p:spPr>
        <p:txBody>
          <a:bodyPr>
            <a:normAutofit/>
          </a:bodyPr>
          <a:lstStyle/>
          <a:p>
            <a:r>
              <a:rPr lang="en-US" dirty="0"/>
              <a:t>More targeted research</a:t>
            </a:r>
            <a:r>
              <a:rPr lang="sv-SE" b="1" i="1" dirty="0">
                <a:solidFill>
                  <a:schemeClr val="bg1"/>
                </a:solidFill>
              </a:rPr>
              <a:t>as are npected</a:t>
            </a:r>
          </a:p>
          <a:p>
            <a:r>
              <a:rPr lang="en-US" dirty="0"/>
              <a:t>‘We lack knowledge of ‘</a:t>
            </a:r>
            <a:r>
              <a:rPr lang="en-GB" dirty="0"/>
              <a:t>Target areas, Target groups and Tools…’ </a:t>
            </a:r>
            <a:r>
              <a:rPr lang="en-US" dirty="0"/>
              <a:t>Professor Lina </a:t>
            </a:r>
            <a:r>
              <a:rPr lang="en-US" dirty="0" err="1"/>
              <a:t>Bjerk</a:t>
            </a:r>
            <a:r>
              <a:rPr lang="en-US" dirty="0"/>
              <a:t> </a:t>
            </a:r>
            <a:endParaRPr lang="en-US" sz="2400" dirty="0"/>
          </a:p>
          <a:p>
            <a:r>
              <a:rPr lang="en-US" sz="2400" dirty="0"/>
              <a:t>Encourage rural migrants to return ‘home’</a:t>
            </a:r>
          </a:p>
          <a:p>
            <a:pPr lvl="1"/>
            <a:r>
              <a:rPr lang="en-US" sz="2000" dirty="0"/>
              <a:t>Target groups and conditions</a:t>
            </a:r>
          </a:p>
        </p:txBody>
      </p:sp>
      <p:pic>
        <p:nvPicPr>
          <p:cNvPr id="15" name="Picture 2" descr="U:\2017\Agronomerna\det som är bra för staden är bra för alla.jpg">
            <a:extLst>
              <a:ext uri="{FF2B5EF4-FFF2-40B4-BE49-F238E27FC236}">
                <a16:creationId xmlns:a16="http://schemas.microsoft.com/office/drawing/2014/main" id="{587DD9EE-443D-4C37-AC62-4FA36C38E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6" r="8285" b="-1"/>
          <a:stretch/>
        </p:blipFill>
        <p:spPr bwMode="auto">
          <a:xfrm>
            <a:off x="7026107" y="2743200"/>
            <a:ext cx="4526230" cy="365028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a:extLst>
              <a:ext uri="{FF2B5EF4-FFF2-40B4-BE49-F238E27FC236}">
                <a16:creationId xmlns:a16="http://schemas.microsoft.com/office/drawing/2014/main" id="{F5651C50-5E96-462A-BF7A-1209C5023DA0}"/>
              </a:ext>
            </a:extLst>
          </p:cNvPr>
          <p:cNvSpPr txBox="1"/>
          <p:nvPr/>
        </p:nvSpPr>
        <p:spPr>
          <a:xfrm>
            <a:off x="6971386" y="896541"/>
            <a:ext cx="4422916" cy="227754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i="1" dirty="0"/>
              <a:t>Rural areas are not expected to live, just to deliver… </a:t>
            </a:r>
          </a:p>
          <a:p>
            <a:r>
              <a:rPr lang="en-US" sz="2400" dirty="0"/>
              <a:t>Professor Lina </a:t>
            </a:r>
            <a:r>
              <a:rPr lang="en-US" sz="2400" dirty="0" err="1"/>
              <a:t>Bjerk</a:t>
            </a:r>
            <a:endParaRPr lang="en-US" sz="2400" dirty="0"/>
          </a:p>
          <a:p>
            <a:r>
              <a:rPr lang="en-US" sz="2000" dirty="0"/>
              <a:t>Jönköping International Business School</a:t>
            </a:r>
          </a:p>
          <a:p>
            <a:endParaRPr lang="sv-SE" sz="3200" b="1" i="1" dirty="0"/>
          </a:p>
          <a:p>
            <a:endParaRPr lang="sv-SE" dirty="0"/>
          </a:p>
        </p:txBody>
      </p:sp>
      <p:sp>
        <p:nvSpPr>
          <p:cNvPr id="12" name="Rektangel 4">
            <a:extLst>
              <a:ext uri="{FF2B5EF4-FFF2-40B4-BE49-F238E27FC236}">
                <a16:creationId xmlns:a16="http://schemas.microsoft.com/office/drawing/2014/main" id="{7B15A326-7005-40DE-8DA6-DF0F14DBF00F}"/>
              </a:ext>
            </a:extLst>
          </p:cNvPr>
          <p:cNvSpPr/>
          <p:nvPr/>
        </p:nvSpPr>
        <p:spPr>
          <a:xfrm>
            <a:off x="6590995" y="6290557"/>
            <a:ext cx="5179162" cy="3370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a:t>The City is the Engine</a:t>
            </a:r>
          </a:p>
          <a:p>
            <a:pPr algn="ctr"/>
            <a:r>
              <a:rPr lang="sv-SE" sz="1400" dirty="0"/>
              <a:t>Source: Thomas Norrby</a:t>
            </a:r>
          </a:p>
        </p:txBody>
      </p:sp>
    </p:spTree>
    <p:extLst>
      <p:ext uri="{BB962C8B-B14F-4D97-AF65-F5344CB8AC3E}">
        <p14:creationId xmlns:p14="http://schemas.microsoft.com/office/powerpoint/2010/main" val="784560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D3454C-F654-4539-A0DD-67A221112AA4}"/>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spcBef>
                <a:spcPct val="0"/>
              </a:spcBef>
            </a:pPr>
            <a:r>
              <a:rPr lang="en-US" sz="5400" b="1" kern="1200" dirty="0">
                <a:solidFill>
                  <a:schemeClr val="accent2"/>
                </a:solidFill>
                <a:latin typeface="+mj-lt"/>
                <a:ea typeface="+mj-ea"/>
                <a:cs typeface="+mj-cs"/>
              </a:rPr>
              <a:t>Thanks for listening</a:t>
            </a:r>
          </a:p>
        </p:txBody>
      </p:sp>
      <p:cxnSp>
        <p:nvCxnSpPr>
          <p:cNvPr id="14"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3062F6-DE40-404B-8109-504057C9BC96}"/>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marL="0" indent="-228600" algn="l">
              <a:buFont typeface="Arial" panose="020B0604020202020204" pitchFamily="34" charset="0"/>
              <a:buChar char="•"/>
            </a:pPr>
            <a:endParaRPr lang="en-US" dirty="0">
              <a:solidFill>
                <a:schemeClr val="tx1"/>
              </a:solidFill>
              <a:latin typeface="+mn-lt"/>
              <a:ea typeface="+mn-ea"/>
              <a:cs typeface="+mn-cs"/>
            </a:endParaRPr>
          </a:p>
          <a:p>
            <a:pPr marL="0" indent="-228600" algn="l">
              <a:buFont typeface="Arial" panose="020B0604020202020204" pitchFamily="34" charset="0"/>
              <a:buChar char="•"/>
            </a:pPr>
            <a:endParaRPr lang="en-US" dirty="0">
              <a:solidFill>
                <a:schemeClr val="tx1"/>
              </a:solidFill>
              <a:latin typeface="+mn-lt"/>
              <a:ea typeface="+mn-ea"/>
              <a:cs typeface="+mn-cs"/>
            </a:endParaRPr>
          </a:p>
          <a:p>
            <a:pPr marL="0" indent="-228600" algn="l">
              <a:buFont typeface="Arial" panose="020B0604020202020204" pitchFamily="34" charset="0"/>
              <a:buChar char="•"/>
            </a:pPr>
            <a:endParaRPr lang="en-US" dirty="0">
              <a:solidFill>
                <a:schemeClr val="tx1"/>
              </a:solidFill>
              <a:latin typeface="+mn-lt"/>
              <a:ea typeface="+mn-ea"/>
              <a:cs typeface="+mn-cs"/>
            </a:endParaRPr>
          </a:p>
          <a:p>
            <a:pPr marL="0" indent="-228600" algn="l">
              <a:buFont typeface="Arial" panose="020B0604020202020204" pitchFamily="34" charset="0"/>
              <a:buChar char="•"/>
            </a:pPr>
            <a:endParaRPr lang="en-US" dirty="0">
              <a:solidFill>
                <a:schemeClr val="tx1"/>
              </a:solidFill>
              <a:latin typeface="+mn-lt"/>
              <a:ea typeface="+mn-ea"/>
              <a:cs typeface="+mn-cs"/>
            </a:endParaRPr>
          </a:p>
          <a:p>
            <a:pPr marL="0" indent="-228600" algn="l">
              <a:buFont typeface="Arial" panose="020B0604020202020204" pitchFamily="34" charset="0"/>
              <a:buChar char="•"/>
            </a:pPr>
            <a:endParaRPr lang="en-US" dirty="0">
              <a:solidFill>
                <a:schemeClr val="tx1"/>
              </a:solidFill>
              <a:latin typeface="+mn-lt"/>
              <a:ea typeface="+mn-ea"/>
              <a:cs typeface="+mn-cs"/>
            </a:endParaRPr>
          </a:p>
          <a:p>
            <a:pPr algn="l"/>
            <a:r>
              <a:rPr lang="en-US" dirty="0">
                <a:solidFill>
                  <a:schemeClr val="tx1"/>
                </a:solidFill>
                <a:latin typeface="+mn-lt"/>
                <a:ea typeface="+mn-ea"/>
                <a:cs typeface="+mn-cs"/>
              </a:rPr>
              <a:t>Richard Tuffs</a:t>
            </a:r>
          </a:p>
          <a:p>
            <a:pPr algn="l"/>
            <a:r>
              <a:rPr lang="en-US" dirty="0">
                <a:solidFill>
                  <a:schemeClr val="tx1"/>
                </a:solidFill>
                <a:latin typeface="+mn-lt"/>
                <a:ea typeface="+mn-ea"/>
                <a:cs typeface="+mn-cs"/>
                <a:hlinkClick r:id="rId2"/>
              </a:rPr>
              <a:t>richardtuffs@ymail.com</a:t>
            </a:r>
            <a:r>
              <a:rPr lang="en-US" dirty="0">
                <a:solidFill>
                  <a:schemeClr val="tx1"/>
                </a:solidFill>
                <a:latin typeface="+mn-lt"/>
                <a:ea typeface="+mn-ea"/>
                <a:cs typeface="+mn-cs"/>
              </a:rPr>
              <a:t> </a:t>
            </a:r>
          </a:p>
        </p:txBody>
      </p:sp>
    </p:spTree>
    <p:extLst>
      <p:ext uri="{BB962C8B-B14F-4D97-AF65-F5344CB8AC3E}">
        <p14:creationId xmlns:p14="http://schemas.microsoft.com/office/powerpoint/2010/main" val="354762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CFA8-FD98-497A-BED1-2FD95369371F}"/>
              </a:ext>
            </a:extLst>
          </p:cNvPr>
          <p:cNvSpPr>
            <a:spLocks noGrp="1"/>
          </p:cNvSpPr>
          <p:nvPr>
            <p:ph type="title"/>
          </p:nvPr>
        </p:nvSpPr>
        <p:spPr/>
        <p:txBody>
          <a:bodyPr/>
          <a:lstStyle/>
          <a:p>
            <a:endParaRPr lang="fr-BE" b="1" dirty="0">
              <a:solidFill>
                <a:schemeClr val="accent2"/>
              </a:solidFill>
            </a:endParaRPr>
          </a:p>
        </p:txBody>
      </p:sp>
      <p:sp>
        <p:nvSpPr>
          <p:cNvPr id="3" name="Content Placeholder 2">
            <a:extLst>
              <a:ext uri="{FF2B5EF4-FFF2-40B4-BE49-F238E27FC236}">
                <a16:creationId xmlns:a16="http://schemas.microsoft.com/office/drawing/2014/main" id="{46451311-D7E5-47C0-BC0E-0458832DA464}"/>
              </a:ext>
            </a:extLst>
          </p:cNvPr>
          <p:cNvSpPr>
            <a:spLocks noGrp="1"/>
          </p:cNvSpPr>
          <p:nvPr>
            <p:ph idx="1"/>
          </p:nvPr>
        </p:nvSpPr>
        <p:spPr/>
        <p:txBody>
          <a:bodyPr/>
          <a:lstStyle/>
          <a:p>
            <a:r>
              <a:rPr lang="en-GB" dirty="0"/>
              <a:t>ESPON Policy Brief</a:t>
            </a:r>
          </a:p>
          <a:p>
            <a:r>
              <a:rPr lang="fr-BE" dirty="0">
                <a:hlinkClick r:id="rId2"/>
              </a:rPr>
              <a:t>https://www.espon.eu/rural-shrinking</a:t>
            </a:r>
            <a:r>
              <a:rPr lang="fr-BE" dirty="0"/>
              <a:t> </a:t>
            </a:r>
          </a:p>
        </p:txBody>
      </p:sp>
    </p:spTree>
    <p:extLst>
      <p:ext uri="{BB962C8B-B14F-4D97-AF65-F5344CB8AC3E}">
        <p14:creationId xmlns:p14="http://schemas.microsoft.com/office/powerpoint/2010/main" val="247709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83AEA-6AAB-4A81-A148-841622DEC94E}"/>
              </a:ext>
            </a:extLst>
          </p:cNvPr>
          <p:cNvSpPr>
            <a:spLocks noGrp="1"/>
          </p:cNvSpPr>
          <p:nvPr>
            <p:ph type="title"/>
          </p:nvPr>
        </p:nvSpPr>
        <p:spPr>
          <a:xfrm>
            <a:off x="916110" y="2183699"/>
            <a:ext cx="10560003" cy="1314001"/>
          </a:xfrm>
        </p:spPr>
        <p:txBody>
          <a:bodyPr/>
          <a:lstStyle/>
          <a:p>
            <a:r>
              <a:rPr lang="da-DK" sz="4000" dirty="0">
                <a:solidFill>
                  <a:schemeClr val="accent2"/>
                </a:solidFill>
              </a:rPr>
              <a:t>Rural population </a:t>
            </a:r>
            <a:br>
              <a:rPr lang="da-DK" sz="4000" dirty="0">
                <a:solidFill>
                  <a:schemeClr val="accent2"/>
                </a:solidFill>
              </a:rPr>
            </a:br>
            <a:r>
              <a:rPr lang="da-DK" sz="4000" dirty="0">
                <a:solidFill>
                  <a:schemeClr val="accent2"/>
                </a:solidFill>
              </a:rPr>
              <a:t>change 2001-2011</a:t>
            </a:r>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5B7C27-3FE4-4A2D-B806-6F5728E302F6}" type="slidenum">
              <a:rPr lang="da-DK" smtClean="0"/>
              <a:pPr/>
              <a:t>5</a:t>
            </a:fld>
            <a:endParaRPr lang="da-DK" dirty="0"/>
          </a:p>
        </p:txBody>
      </p:sp>
      <p:sp>
        <p:nvSpPr>
          <p:cNvPr id="5" name="Pladsholder til dato 4">
            <a:extLst>
              <a:ext uri="{FF2B5EF4-FFF2-40B4-BE49-F238E27FC236}">
                <a16:creationId xmlns:a16="http://schemas.microsoft.com/office/drawing/2014/main" id="{FFAA03BB-E4EF-4B31-B3E6-B892BFC5BE0E}"/>
              </a:ext>
            </a:extLst>
          </p:cNvPr>
          <p:cNvSpPr>
            <a:spLocks noGrp="1"/>
          </p:cNvSpPr>
          <p:nvPr>
            <p:ph type="dt" sz="half" idx="12"/>
          </p:nvPr>
        </p:nvSpPr>
        <p:spPr>
          <a:xfrm>
            <a:off x="9000000" y="6480000"/>
            <a:ext cx="1800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E12643-2F99-413E-B7E3-778448665D38}" type="datetime1">
              <a:rPr lang="en-US" smtClean="0"/>
              <a:pPr/>
              <a:t>1/26/2019</a:t>
            </a:fld>
            <a:endParaRPr lang="da-DK" dirty="0"/>
          </a:p>
        </p:txBody>
      </p:sp>
      <p:pic>
        <p:nvPicPr>
          <p:cNvPr id="9" name="Content Placeholder 3" descr="LAU2 map2.png">
            <a:extLst>
              <a:ext uri="{FF2B5EF4-FFF2-40B4-BE49-F238E27FC236}">
                <a16:creationId xmlns:a16="http://schemas.microsoft.com/office/drawing/2014/main" id="{6913861F-9481-4DF1-8216-73744BE0B4F2}"/>
              </a:ext>
            </a:extLst>
          </p:cNvPr>
          <p:cNvPicPr>
            <a:picLocks/>
          </p:cNvPicPr>
          <p:nvPr/>
        </p:nvPicPr>
        <p:blipFill>
          <a:blip r:embed="rId2" cstate="print"/>
          <a:stretch>
            <a:fillRect/>
          </a:stretch>
        </p:blipFill>
        <p:spPr>
          <a:xfrm>
            <a:off x="4835769" y="335400"/>
            <a:ext cx="7162800" cy="6324600"/>
          </a:xfrm>
          <a:prstGeom prst="rect">
            <a:avLst/>
          </a:prstGeom>
        </p:spPr>
      </p:pic>
      <p:sp>
        <p:nvSpPr>
          <p:cNvPr id="3" name="TextBox 2">
            <a:extLst>
              <a:ext uri="{FF2B5EF4-FFF2-40B4-BE49-F238E27FC236}">
                <a16:creationId xmlns:a16="http://schemas.microsoft.com/office/drawing/2014/main" id="{EC0363B3-B80A-42E4-ACA5-A18979CD0648}"/>
              </a:ext>
            </a:extLst>
          </p:cNvPr>
          <p:cNvSpPr txBox="1"/>
          <p:nvPr/>
        </p:nvSpPr>
        <p:spPr>
          <a:xfrm>
            <a:off x="916110" y="509828"/>
            <a:ext cx="3919659" cy="1323439"/>
          </a:xfrm>
          <a:prstGeom prst="rect">
            <a:avLst/>
          </a:prstGeom>
          <a:noFill/>
        </p:spPr>
        <p:txBody>
          <a:bodyPr wrap="square" rtlCol="0">
            <a:spAutoFit/>
          </a:bodyPr>
          <a:lstStyle/>
          <a:p>
            <a:r>
              <a:rPr lang="en-GB" sz="4000" b="1" dirty="0">
                <a:solidFill>
                  <a:schemeClr val="accent2"/>
                </a:solidFill>
              </a:rPr>
              <a:t>Shrinking rural regions</a:t>
            </a:r>
            <a:endParaRPr lang="fr-BE" sz="4000" dirty="0"/>
          </a:p>
        </p:txBody>
      </p:sp>
      <p:sp>
        <p:nvSpPr>
          <p:cNvPr id="6" name="TextBox 5">
            <a:extLst>
              <a:ext uri="{FF2B5EF4-FFF2-40B4-BE49-F238E27FC236}">
                <a16:creationId xmlns:a16="http://schemas.microsoft.com/office/drawing/2014/main" id="{AA19B7F2-8768-4527-8403-111C1AC14FFD}"/>
              </a:ext>
            </a:extLst>
          </p:cNvPr>
          <p:cNvSpPr txBox="1"/>
          <p:nvPr/>
        </p:nvSpPr>
        <p:spPr>
          <a:xfrm>
            <a:off x="848563" y="5424842"/>
            <a:ext cx="3821687" cy="923330"/>
          </a:xfrm>
          <a:prstGeom prst="rect">
            <a:avLst/>
          </a:prstGeom>
          <a:noFill/>
        </p:spPr>
        <p:txBody>
          <a:bodyPr wrap="none" rtlCol="0">
            <a:spAutoFit/>
          </a:bodyPr>
          <a:lstStyle/>
          <a:p>
            <a:r>
              <a:rPr lang="en-GB" dirty="0"/>
              <a:t>ESPON Policy Brief</a:t>
            </a:r>
          </a:p>
          <a:p>
            <a:r>
              <a:rPr lang="fr-BE" dirty="0">
                <a:hlinkClick r:id="rId3"/>
              </a:rPr>
              <a:t>https://www.espon.eu/rural-shrinking</a:t>
            </a:r>
            <a:r>
              <a:rPr lang="fr-BE" dirty="0"/>
              <a:t> </a:t>
            </a:r>
          </a:p>
          <a:p>
            <a:endParaRPr lang="fr-BE" dirty="0"/>
          </a:p>
        </p:txBody>
      </p:sp>
    </p:spTree>
    <p:extLst>
      <p:ext uri="{BB962C8B-B14F-4D97-AF65-F5344CB8AC3E}">
        <p14:creationId xmlns:p14="http://schemas.microsoft.com/office/powerpoint/2010/main" val="346596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026BD-4E86-4DCD-A6B9-34D4C988CFF6}"/>
              </a:ext>
            </a:extLst>
          </p:cNvPr>
          <p:cNvSpPr txBox="1">
            <a:spLocks noGrp="1"/>
          </p:cNvSpPr>
          <p:nvPr>
            <p:ph type="title"/>
          </p:nvPr>
        </p:nvSpPr>
        <p:spPr>
          <a:xfrm>
            <a:off x="1079997" y="414003"/>
            <a:ext cx="9719998" cy="663241"/>
          </a:xfrm>
        </p:spPr>
        <p:txBody>
          <a:bodyPr anchorCtr="1"/>
          <a:lstStyle/>
          <a:p>
            <a:pPr lvl="0" algn="ctr"/>
            <a:r>
              <a:rPr lang="da-DK" sz="4800" dirty="0">
                <a:solidFill>
                  <a:schemeClr val="accent2"/>
                </a:solidFill>
              </a:rPr>
              <a:t>Spain: Population trends (1901-2011)</a:t>
            </a:r>
          </a:p>
        </p:txBody>
      </p:sp>
      <p:pic>
        <p:nvPicPr>
          <p:cNvPr id="3" name="9 Imagen">
            <a:extLst>
              <a:ext uri="{FF2B5EF4-FFF2-40B4-BE49-F238E27FC236}">
                <a16:creationId xmlns:a16="http://schemas.microsoft.com/office/drawing/2014/main" id="{02B1275F-E02C-4E3E-A719-FD769F68CF4B}"/>
              </a:ext>
            </a:extLst>
          </p:cNvPr>
          <p:cNvPicPr>
            <a:picLocks noChangeAspect="1"/>
          </p:cNvPicPr>
          <p:nvPr/>
        </p:nvPicPr>
        <p:blipFill>
          <a:blip r:embed="rId3"/>
          <a:srcRect l="14539" t="22441" r="31732" b="17505"/>
          <a:stretch>
            <a:fillRect/>
          </a:stretch>
        </p:blipFill>
        <p:spPr>
          <a:xfrm>
            <a:off x="488728" y="1127308"/>
            <a:ext cx="6550898" cy="5272220"/>
          </a:xfrm>
          <a:prstGeom prst="rect">
            <a:avLst/>
          </a:prstGeom>
          <a:noFill/>
          <a:ln cap="flat">
            <a:noFill/>
          </a:ln>
        </p:spPr>
      </p:pic>
      <p:sp>
        <p:nvSpPr>
          <p:cNvPr id="4" name="10 CuadroTexto">
            <a:extLst>
              <a:ext uri="{FF2B5EF4-FFF2-40B4-BE49-F238E27FC236}">
                <a16:creationId xmlns:a16="http://schemas.microsoft.com/office/drawing/2014/main" id="{C81B7FF6-4568-4B6B-9D17-E1B8FF89F358}"/>
              </a:ext>
            </a:extLst>
          </p:cNvPr>
          <p:cNvSpPr txBox="1"/>
          <p:nvPr/>
        </p:nvSpPr>
        <p:spPr>
          <a:xfrm>
            <a:off x="7591647" y="1640909"/>
            <a:ext cx="4405911" cy="3693319"/>
          </a:xfrm>
          <a:prstGeom prst="rect">
            <a:avLst/>
          </a:prstGeom>
          <a:noFill/>
          <a:ln cap="flat">
            <a:noFill/>
          </a:ln>
        </p:spPr>
        <p:txBody>
          <a:bodyPr vert="horz" wrap="square" lIns="91440" tIns="45720" rIns="91440" bIns="45720" anchor="t" anchorCtr="0" compatLnSpc="1">
            <a:spAutoFit/>
          </a:bodyPr>
          <a:lstStyle/>
          <a:p>
            <a:pPr marL="285750" lvl="0" indent="-285750">
              <a:buSzPct val="100000"/>
              <a:buFont typeface="Courier New" pitchFamily="49"/>
              <a:buChar char="o"/>
              <a:defRPr sz="1800" b="0" i="0" u="none" strike="noStrike" kern="0" cap="none" spc="0" baseline="0">
                <a:solidFill>
                  <a:srgbClr val="000000"/>
                </a:solidFill>
                <a:uFillTx/>
              </a:defRPr>
            </a:pPr>
            <a:r>
              <a:rPr lang="es-ES" sz="1800" b="1" i="0" u="none" strike="noStrike" kern="1200" cap="none" spc="0" baseline="0" dirty="0">
                <a:solidFill>
                  <a:srgbClr val="1F4E79"/>
                </a:solidFill>
                <a:uFillTx/>
                <a:latin typeface="Calibri"/>
              </a:rPr>
              <a:t>1901-1930. </a:t>
            </a:r>
            <a:br>
              <a:rPr lang="en-GB" dirty="0"/>
            </a:br>
            <a:r>
              <a:rPr lang="en-GB" dirty="0"/>
              <a:t>Strong urbanisation in the whole country</a:t>
            </a:r>
            <a:endParaRPr lang="es-ES" sz="1800" b="1" i="0" u="none" strike="noStrike" kern="1200" cap="none" spc="0" baseline="0" dirty="0">
              <a:solidFill>
                <a:srgbClr val="1F4E79"/>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s-ES" sz="1800" b="1" i="0" u="none" strike="noStrike" kern="1200" cap="none" spc="0" baseline="0" dirty="0">
              <a:solidFill>
                <a:srgbClr val="1F4E79"/>
              </a:solidFill>
              <a:uFillTx/>
              <a:latin typeface="Calibri"/>
            </a:endParaRPr>
          </a:p>
          <a:p>
            <a:pPr marL="285750" indent="-285750">
              <a:buSzPct val="100000"/>
              <a:buFont typeface="Courier New" pitchFamily="49"/>
              <a:buChar char="o"/>
              <a:defRPr sz="1800" b="0" i="0" u="none" strike="noStrike" kern="0" cap="none" spc="0" baseline="0">
                <a:solidFill>
                  <a:srgbClr val="000000"/>
                </a:solidFill>
                <a:uFillTx/>
              </a:defRPr>
            </a:pPr>
            <a:r>
              <a:rPr lang="es-ES" sz="1800" b="1" i="0" u="none" strike="noStrike" kern="1200" cap="none" spc="0" baseline="0" dirty="0">
                <a:solidFill>
                  <a:srgbClr val="1F4E79"/>
                </a:solidFill>
                <a:uFillTx/>
                <a:latin typeface="Calibri"/>
              </a:rPr>
              <a:t>1931-1950. </a:t>
            </a:r>
            <a:r>
              <a:rPr lang="fr-FR" altLang="fr-FR" dirty="0" err="1">
                <a:solidFill>
                  <a:srgbClr val="212121"/>
                </a:solidFill>
                <a:latin typeface="inherit"/>
              </a:rPr>
              <a:t>Settled</a:t>
            </a:r>
            <a:r>
              <a:rPr lang="fr-FR" altLang="fr-FR" dirty="0">
                <a:solidFill>
                  <a:srgbClr val="212121"/>
                </a:solidFill>
                <a:latin typeface="inherit"/>
              </a:rPr>
              <a:t> population and </a:t>
            </a:r>
            <a:r>
              <a:rPr lang="fr-FR" altLang="fr-FR" dirty="0" err="1">
                <a:solidFill>
                  <a:srgbClr val="212121"/>
                </a:solidFill>
                <a:latin typeface="inherit"/>
              </a:rPr>
              <a:t>strong</a:t>
            </a:r>
            <a:r>
              <a:rPr lang="fr-FR" altLang="fr-FR" dirty="0">
                <a:solidFill>
                  <a:srgbClr val="212121"/>
                </a:solidFill>
                <a:latin typeface="inherit"/>
              </a:rPr>
              <a:t> </a:t>
            </a:r>
            <a:r>
              <a:rPr lang="fr-FR" altLang="fr-FR" dirty="0" err="1">
                <a:solidFill>
                  <a:srgbClr val="212121"/>
                </a:solidFill>
                <a:latin typeface="inherit"/>
              </a:rPr>
              <a:t>natural</a:t>
            </a:r>
            <a:r>
              <a:rPr lang="fr-FR" altLang="fr-FR" dirty="0">
                <a:solidFill>
                  <a:srgbClr val="212121"/>
                </a:solidFill>
                <a:latin typeface="inherit"/>
              </a:rPr>
              <a:t> </a:t>
            </a:r>
            <a:r>
              <a:rPr lang="fr-FR" altLang="fr-FR" dirty="0" err="1">
                <a:solidFill>
                  <a:srgbClr val="212121"/>
                </a:solidFill>
                <a:latin typeface="inherit"/>
              </a:rPr>
              <a:t>growth</a:t>
            </a:r>
            <a:endParaRPr lang="fr-FR" altLang="fr-FR" dirty="0">
              <a:solidFill>
                <a:srgbClr val="212121"/>
              </a:solidFill>
              <a:latin typeface="inherit"/>
            </a:endParaRPr>
          </a:p>
          <a:p>
            <a:pPr marL="285750" indent="-285750">
              <a:buSzPct val="100000"/>
              <a:buFont typeface="Courier New" pitchFamily="49"/>
              <a:buChar char="o"/>
              <a:defRPr sz="1800" b="0" i="0" u="none" strike="noStrike" kern="0" cap="none" spc="0" baseline="0">
                <a:solidFill>
                  <a:srgbClr val="000000"/>
                </a:solidFill>
                <a:uFillTx/>
              </a:defRPr>
            </a:pPr>
            <a:endParaRPr lang="fr-FR" sz="1800" b="1" i="0" u="none" strike="noStrike" kern="1200" cap="none" spc="0" baseline="0" dirty="0">
              <a:solidFill>
                <a:srgbClr val="212121"/>
              </a:solidFill>
              <a:uFillTx/>
              <a:latin typeface="inherit"/>
            </a:endParaRPr>
          </a:p>
          <a:p>
            <a:pPr marL="285750" indent="-285750">
              <a:buSzPct val="100000"/>
              <a:buFont typeface="Courier New" pitchFamily="49"/>
              <a:buChar char="o"/>
              <a:defRPr sz="1800" b="0" i="0" u="none" strike="noStrike" kern="0" cap="none" spc="0" baseline="0">
                <a:solidFill>
                  <a:srgbClr val="000000"/>
                </a:solidFill>
                <a:uFillTx/>
              </a:defRPr>
            </a:pPr>
            <a:r>
              <a:rPr lang="es-ES" sz="1800" b="1" i="0" u="none" strike="noStrike" kern="1200" cap="none" spc="0" baseline="0" dirty="0">
                <a:solidFill>
                  <a:srgbClr val="1F4E79"/>
                </a:solidFill>
                <a:uFillTx/>
                <a:latin typeface="Calibri"/>
              </a:rPr>
              <a:t>1951-1981. </a:t>
            </a:r>
            <a:r>
              <a:rPr lang="fr-FR" altLang="fr-FR" dirty="0">
                <a:solidFill>
                  <a:srgbClr val="212121"/>
                </a:solidFill>
                <a:latin typeface="inherit"/>
              </a:rPr>
              <a:t>High </a:t>
            </a:r>
            <a:r>
              <a:rPr lang="fr-FR" altLang="fr-FR" dirty="0" err="1">
                <a:solidFill>
                  <a:srgbClr val="212121"/>
                </a:solidFill>
                <a:latin typeface="inherit"/>
              </a:rPr>
              <a:t>intensity</a:t>
            </a:r>
            <a:r>
              <a:rPr lang="fr-FR" altLang="fr-FR" dirty="0">
                <a:solidFill>
                  <a:srgbClr val="212121"/>
                </a:solidFill>
                <a:latin typeface="inherit"/>
              </a:rPr>
              <a:t> </a:t>
            </a:r>
            <a:r>
              <a:rPr lang="fr-FR" altLang="fr-FR" dirty="0" err="1">
                <a:solidFill>
                  <a:srgbClr val="212121"/>
                </a:solidFill>
                <a:latin typeface="inherit"/>
              </a:rPr>
              <a:t>migratory</a:t>
            </a:r>
            <a:r>
              <a:rPr lang="fr-FR" altLang="fr-FR" dirty="0">
                <a:solidFill>
                  <a:srgbClr val="212121"/>
                </a:solidFill>
                <a:latin typeface="inherit"/>
              </a:rPr>
              <a:t> rural - city flows and </a:t>
            </a:r>
            <a:r>
              <a:rPr lang="fr-FR" altLang="fr-FR" dirty="0" err="1">
                <a:solidFill>
                  <a:srgbClr val="212121"/>
                </a:solidFill>
                <a:latin typeface="inherit"/>
              </a:rPr>
              <a:t>emigration</a:t>
            </a:r>
            <a:r>
              <a:rPr lang="fr-FR" altLang="fr-FR" dirty="0">
                <a:solidFill>
                  <a:srgbClr val="212121"/>
                </a:solidFill>
                <a:latin typeface="inherit"/>
              </a:rPr>
              <a:t> </a:t>
            </a:r>
            <a:r>
              <a:rPr lang="fr-FR" altLang="fr-FR" dirty="0" err="1">
                <a:solidFill>
                  <a:srgbClr val="212121"/>
                </a:solidFill>
                <a:latin typeface="inherit"/>
              </a:rPr>
              <a:t>abroad</a:t>
            </a:r>
            <a:r>
              <a:rPr kumimoji="0" lang="fr-FR" altLang="fr-FR" sz="800" b="0" i="0" u="none" strike="noStrike" cap="none" normalizeH="0" baseline="0" dirty="0">
                <a:ln>
                  <a:noFill/>
                </a:ln>
                <a:solidFill>
                  <a:schemeClr val="tx1"/>
                </a:solidFill>
                <a:effectLst/>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s-ES" sz="1800" b="1" i="0" u="none" strike="noStrike" kern="1200" cap="none" spc="0" baseline="0" dirty="0">
              <a:solidFill>
                <a:srgbClr val="1F4E79"/>
              </a:solidFill>
              <a:uFillTx/>
              <a:latin typeface="Calibri"/>
            </a:endParaRPr>
          </a:p>
          <a:p>
            <a:pPr marL="285750" indent="-285750">
              <a:buSzPct val="100000"/>
              <a:buFont typeface="Courier New" pitchFamily="49"/>
              <a:buChar char="o"/>
              <a:defRPr sz="1800" b="0" i="0" u="none" strike="noStrike" kern="0" cap="none" spc="0" baseline="0">
                <a:solidFill>
                  <a:srgbClr val="000000"/>
                </a:solidFill>
                <a:uFillTx/>
              </a:defRPr>
            </a:pPr>
            <a:r>
              <a:rPr lang="es-ES" sz="1800" b="1" i="0" u="none" strike="noStrike" kern="1200" cap="none" spc="0" baseline="0" dirty="0">
                <a:solidFill>
                  <a:srgbClr val="1F4E79"/>
                </a:solidFill>
                <a:uFillTx/>
                <a:latin typeface="Calibri"/>
              </a:rPr>
              <a:t>1981-2011. </a:t>
            </a:r>
            <a:r>
              <a:rPr lang="fr-FR" altLang="fr-FR" dirty="0" err="1">
                <a:solidFill>
                  <a:srgbClr val="212121"/>
                </a:solidFill>
                <a:latin typeface="inherit"/>
              </a:rPr>
              <a:t>Demographic</a:t>
            </a:r>
            <a:r>
              <a:rPr lang="fr-FR" altLang="fr-FR" dirty="0">
                <a:solidFill>
                  <a:srgbClr val="212121"/>
                </a:solidFill>
                <a:latin typeface="inherit"/>
              </a:rPr>
              <a:t> </a:t>
            </a:r>
            <a:r>
              <a:rPr lang="fr-FR" altLang="fr-FR" dirty="0" err="1">
                <a:solidFill>
                  <a:srgbClr val="212121"/>
                </a:solidFill>
                <a:latin typeface="inherit"/>
              </a:rPr>
              <a:t>decline</a:t>
            </a:r>
            <a:r>
              <a:rPr lang="fr-FR" altLang="fr-FR" dirty="0">
                <a:solidFill>
                  <a:srgbClr val="212121"/>
                </a:solidFill>
                <a:latin typeface="inherit"/>
              </a:rPr>
              <a:t> in </a:t>
            </a:r>
            <a:r>
              <a:rPr lang="fr-FR" altLang="fr-FR" dirty="0" err="1">
                <a:solidFill>
                  <a:srgbClr val="212121"/>
                </a:solidFill>
                <a:latin typeface="inherit"/>
              </a:rPr>
              <a:t>smaller</a:t>
            </a:r>
            <a:r>
              <a:rPr lang="fr-FR" altLang="fr-FR" dirty="0">
                <a:solidFill>
                  <a:srgbClr val="212121"/>
                </a:solidFill>
                <a:latin typeface="inherit"/>
              </a:rPr>
              <a:t> </a:t>
            </a:r>
            <a:r>
              <a:rPr lang="fr-FR" altLang="fr-FR" dirty="0" err="1">
                <a:solidFill>
                  <a:srgbClr val="212121"/>
                </a:solidFill>
                <a:latin typeface="inherit"/>
              </a:rPr>
              <a:t>municipalities</a:t>
            </a:r>
            <a:r>
              <a:rPr lang="fr-FR" altLang="fr-FR" dirty="0">
                <a:solidFill>
                  <a:srgbClr val="212121"/>
                </a:solidFill>
                <a:latin typeface="inherit"/>
              </a:rPr>
              <a:t> </a:t>
            </a:r>
            <a:r>
              <a:rPr lang="fr-FR" altLang="fr-FR" dirty="0" err="1">
                <a:solidFill>
                  <a:srgbClr val="212121"/>
                </a:solidFill>
                <a:latin typeface="inherit"/>
              </a:rPr>
              <a:t>that</a:t>
            </a:r>
            <a:r>
              <a:rPr lang="fr-FR" altLang="fr-FR" dirty="0">
                <a:solidFill>
                  <a:srgbClr val="212121"/>
                </a:solidFill>
                <a:latin typeface="inherit"/>
              </a:rPr>
              <a:t> </a:t>
            </a:r>
            <a:r>
              <a:rPr lang="fr-FR" altLang="fr-FR" dirty="0" err="1">
                <a:solidFill>
                  <a:srgbClr val="212121"/>
                </a:solidFill>
                <a:latin typeface="inherit"/>
              </a:rPr>
              <a:t>contribute</a:t>
            </a:r>
            <a:r>
              <a:rPr lang="fr-FR" altLang="fr-FR" dirty="0">
                <a:solidFill>
                  <a:srgbClr val="212121"/>
                </a:solidFill>
                <a:latin typeface="inherit"/>
              </a:rPr>
              <a:t> to </a:t>
            </a:r>
            <a:r>
              <a:rPr lang="fr-FR" altLang="fr-FR" dirty="0" err="1">
                <a:solidFill>
                  <a:srgbClr val="212121"/>
                </a:solidFill>
                <a:latin typeface="inherit"/>
              </a:rPr>
              <a:t>depopulation</a:t>
            </a:r>
            <a:r>
              <a:rPr lang="fr-FR" altLang="fr-FR" sz="800" dirty="0"/>
              <a:t> </a:t>
            </a:r>
            <a:endParaRPr lang="fr-FR" altLang="fr-FR" sz="2800" dirty="0">
              <a:latin typeface="Arial" panose="020B0604020202020204"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s-ES" sz="1800" b="1" i="0" u="none" strike="noStrike" kern="1200" cap="none" spc="0" baseline="0" dirty="0">
              <a:solidFill>
                <a:srgbClr val="1F4E79"/>
              </a:solidFill>
              <a:uFillTx/>
              <a:latin typeface="Calibri"/>
            </a:endParaRPr>
          </a:p>
        </p:txBody>
      </p:sp>
      <p:sp>
        <p:nvSpPr>
          <p:cNvPr id="5" name="Rectangle 1">
            <a:extLst>
              <a:ext uri="{FF2B5EF4-FFF2-40B4-BE49-F238E27FC236}">
                <a16:creationId xmlns:a16="http://schemas.microsoft.com/office/drawing/2014/main" id="{CC237995-DBBC-457C-8F4D-9B75EC71319C}"/>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AAAB5F4F-86A1-4A13-B044-4065493944E4}"/>
              </a:ext>
            </a:extLst>
          </p:cNvPr>
          <p:cNvSpPr>
            <a:spLocks noChangeArrowheads="1"/>
          </p:cNvSpPr>
          <p:nvPr/>
        </p:nvSpPr>
        <p:spPr bwMode="auto">
          <a:xfrm>
            <a:off x="457200" y="5473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9F4396BE-0E5A-470F-A72A-1DA6AA2FF75A}"/>
              </a:ext>
            </a:extLst>
          </p:cNvPr>
          <p:cNvSpPr>
            <a:spLocks noChangeArrowheads="1"/>
          </p:cNvSpPr>
          <p:nvPr/>
        </p:nvSpPr>
        <p:spPr bwMode="auto">
          <a:xfrm>
            <a:off x="457200" y="5473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9A9EBDD-A224-4542-AACE-7D2B12B95F30}"/>
              </a:ext>
            </a:extLst>
          </p:cNvPr>
          <p:cNvSpPr txBox="1"/>
          <p:nvPr/>
        </p:nvSpPr>
        <p:spPr>
          <a:xfrm>
            <a:off x="7833616" y="5891696"/>
            <a:ext cx="3921971" cy="1015663"/>
          </a:xfrm>
          <a:prstGeom prst="rect">
            <a:avLst/>
          </a:prstGeom>
          <a:noFill/>
        </p:spPr>
        <p:txBody>
          <a:bodyPr wrap="none" rtlCol="0">
            <a:spAutoFit/>
          </a:bodyPr>
          <a:lstStyle/>
          <a:p>
            <a:r>
              <a:rPr lang="en-GB" sz="1400" dirty="0"/>
              <a:t>Source:</a:t>
            </a:r>
          </a:p>
          <a:p>
            <a:r>
              <a:rPr lang="en-GB" sz="1400" dirty="0"/>
              <a:t> </a:t>
            </a:r>
            <a:r>
              <a:rPr lang="en-GB" sz="1400" dirty="0">
                <a:solidFill>
                  <a:srgbClr val="000000"/>
                </a:solidFill>
              </a:rPr>
              <a:t>Edelmira </a:t>
            </a:r>
            <a:r>
              <a:rPr lang="en-GB" sz="1400" dirty="0" err="1">
                <a:solidFill>
                  <a:srgbClr val="000000"/>
                </a:solidFill>
              </a:rPr>
              <a:t>Barreira</a:t>
            </a:r>
            <a:r>
              <a:rPr lang="en-GB" sz="1400" dirty="0">
                <a:solidFill>
                  <a:srgbClr val="000000"/>
                </a:solidFill>
              </a:rPr>
              <a:t> </a:t>
            </a:r>
            <a:r>
              <a:rPr lang="en-GB" sz="1400" dirty="0" err="1">
                <a:solidFill>
                  <a:srgbClr val="000000"/>
                </a:solidFill>
              </a:rPr>
              <a:t>Diz</a:t>
            </a:r>
            <a:r>
              <a:rPr lang="en-GB" sz="1400" dirty="0">
                <a:solidFill>
                  <a:srgbClr val="000000"/>
                </a:solidFill>
              </a:rPr>
              <a:t>, </a:t>
            </a:r>
          </a:p>
          <a:p>
            <a:r>
              <a:rPr lang="en-GB" sz="1400" dirty="0">
                <a:solidFill>
                  <a:srgbClr val="000000"/>
                </a:solidFill>
              </a:rPr>
              <a:t>Commissioner for the </a:t>
            </a:r>
            <a:r>
              <a:rPr lang="en-GB" sz="1400" dirty="0" err="1">
                <a:solidFill>
                  <a:srgbClr val="000000"/>
                </a:solidFill>
              </a:rPr>
              <a:t>Demograpic</a:t>
            </a:r>
            <a:r>
              <a:rPr lang="en-GB" sz="1400" dirty="0">
                <a:solidFill>
                  <a:srgbClr val="000000"/>
                </a:solidFill>
              </a:rPr>
              <a:t> Challenge, Spain</a:t>
            </a:r>
          </a:p>
          <a:p>
            <a:r>
              <a:rPr lang="en-GB" dirty="0"/>
              <a:t> </a:t>
            </a:r>
            <a:endParaRPr lang="fr-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E1F9-2794-433D-85DC-BCE12E0E8338}"/>
              </a:ext>
            </a:extLst>
          </p:cNvPr>
          <p:cNvSpPr>
            <a:spLocks noGrp="1"/>
          </p:cNvSpPr>
          <p:nvPr>
            <p:ph type="title"/>
          </p:nvPr>
        </p:nvSpPr>
        <p:spPr/>
        <p:txBody>
          <a:bodyPr/>
          <a:lstStyle/>
          <a:p>
            <a:r>
              <a:rPr lang="en-GB" b="1" dirty="0">
                <a:solidFill>
                  <a:schemeClr val="accent2"/>
                </a:solidFill>
              </a:rPr>
              <a:t>Inner peripheries</a:t>
            </a:r>
            <a:endParaRPr lang="fr-BE" b="1" dirty="0">
              <a:solidFill>
                <a:schemeClr val="accent2"/>
              </a:solidFill>
            </a:endParaRPr>
          </a:p>
        </p:txBody>
      </p:sp>
      <p:pic>
        <p:nvPicPr>
          <p:cNvPr id="4" name="Content Placeholder 3">
            <a:extLst>
              <a:ext uri="{FF2B5EF4-FFF2-40B4-BE49-F238E27FC236}">
                <a16:creationId xmlns:a16="http://schemas.microsoft.com/office/drawing/2014/main" id="{D7DF69DE-BA5C-44C1-806F-5589D6E443A9}"/>
              </a:ext>
            </a:extLst>
          </p:cNvPr>
          <p:cNvPicPr>
            <a:picLocks noGrp="1" noChangeAspect="1"/>
          </p:cNvPicPr>
          <p:nvPr>
            <p:ph idx="1"/>
          </p:nvPr>
        </p:nvPicPr>
        <p:blipFill rotWithShape="1">
          <a:blip r:embed="rId2"/>
          <a:srcRect t="4393"/>
          <a:stretch/>
        </p:blipFill>
        <p:spPr>
          <a:xfrm>
            <a:off x="1268819" y="1389321"/>
            <a:ext cx="9247968" cy="5245394"/>
          </a:xfrm>
          <a:prstGeom prst="rect">
            <a:avLst/>
          </a:prstGeom>
        </p:spPr>
      </p:pic>
    </p:spTree>
    <p:extLst>
      <p:ext uri="{BB962C8B-B14F-4D97-AF65-F5344CB8AC3E}">
        <p14:creationId xmlns:p14="http://schemas.microsoft.com/office/powerpoint/2010/main" val="289598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148" y="3986296"/>
            <a:ext cx="3169551" cy="227934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919536" y="404664"/>
            <a:ext cx="8229600" cy="792088"/>
          </a:xfrm>
        </p:spPr>
        <p:txBody>
          <a:bodyPr>
            <a:noAutofit/>
          </a:bodyPr>
          <a:lstStyle/>
          <a:p>
            <a:r>
              <a:rPr lang="en-GB" sz="4000" b="1" dirty="0">
                <a:solidFill>
                  <a:schemeClr val="accent2"/>
                </a:solidFill>
                <a:latin typeface="Calibri" panose="020F0502020204030204" pitchFamily="34" charset="0"/>
                <a:cs typeface="Calibri" panose="020F0502020204030204" pitchFamily="34" charset="0"/>
              </a:rPr>
              <a:t>Descriptive models of </a:t>
            </a:r>
            <a:r>
              <a:rPr lang="en-GB" sz="4000" b="1" dirty="0" err="1">
                <a:solidFill>
                  <a:schemeClr val="accent2"/>
                </a:solidFill>
                <a:latin typeface="Calibri" panose="020F0502020204030204" pitchFamily="34" charset="0"/>
                <a:cs typeface="Calibri" panose="020F0502020204030204" pitchFamily="34" charset="0"/>
              </a:rPr>
              <a:t>periperalization</a:t>
            </a:r>
            <a:r>
              <a:rPr lang="en-GB" sz="4000" b="1" dirty="0">
                <a:solidFill>
                  <a:schemeClr val="accent2"/>
                </a:solidFill>
                <a:latin typeface="Calibri" panose="020F0502020204030204" pitchFamily="34" charset="0"/>
                <a:cs typeface="Calibri" panose="020F0502020204030204" pitchFamily="34" charset="0"/>
              </a:rPr>
              <a:t> processes</a:t>
            </a:r>
          </a:p>
        </p:txBody>
      </p:sp>
      <p:sp>
        <p:nvSpPr>
          <p:cNvPr id="5" name="Text Placeholder 4"/>
          <p:cNvSpPr>
            <a:spLocks noGrp="1"/>
          </p:cNvSpPr>
          <p:nvPr>
            <p:ph type="body" idx="1"/>
          </p:nvPr>
        </p:nvSpPr>
        <p:spPr>
          <a:xfrm>
            <a:off x="796392" y="1320909"/>
            <a:ext cx="4040188" cy="397136"/>
          </a:xfrm>
        </p:spPr>
        <p:txBody>
          <a:bodyPr>
            <a:normAutofit lnSpcReduction="10000"/>
          </a:bodyPr>
          <a:lstStyle/>
          <a:p>
            <a:r>
              <a:rPr lang="en-GB" dirty="0">
                <a:latin typeface="Calibri" panose="020F0502020204030204" pitchFamily="34" charset="0"/>
                <a:cs typeface="Calibri" panose="020F0502020204030204" pitchFamily="34" charset="0"/>
              </a:rPr>
              <a:t>Concepts…</a:t>
            </a:r>
          </a:p>
        </p:txBody>
      </p:sp>
      <p:sp>
        <p:nvSpPr>
          <p:cNvPr id="6" name="Content Placeholder 5"/>
          <p:cNvSpPr>
            <a:spLocks noGrp="1"/>
          </p:cNvSpPr>
          <p:nvPr>
            <p:ph sz="half" idx="2"/>
          </p:nvPr>
        </p:nvSpPr>
        <p:spPr>
          <a:xfrm>
            <a:off x="526134" y="1842202"/>
            <a:ext cx="4040188" cy="4104455"/>
          </a:xfrm>
        </p:spPr>
        <p:txBody>
          <a:bodyPr>
            <a:normAutofit fontScale="70000" lnSpcReduction="20000"/>
          </a:bodyPr>
          <a:lstStyle/>
          <a:p>
            <a:pPr>
              <a:spcAft>
                <a:spcPts val="4800"/>
              </a:spcAft>
            </a:pPr>
            <a:r>
              <a:rPr lang="en-GB" b="1" dirty="0">
                <a:latin typeface="Calibri" panose="020F0502020204030204" pitchFamily="34" charset="0"/>
                <a:cs typeface="Calibri" panose="020F0502020204030204" pitchFamily="34" charset="0"/>
              </a:rPr>
              <a:t>Enclaves of low economic potential </a:t>
            </a:r>
            <a:r>
              <a:rPr lang="en-GB" dirty="0">
                <a:latin typeface="Calibri" panose="020F0502020204030204" pitchFamily="34" charset="0"/>
                <a:cs typeface="Calibri" panose="020F0502020204030204" pitchFamily="34" charset="0"/>
              </a:rPr>
              <a:t>(islands of conventional </a:t>
            </a:r>
            <a:r>
              <a:rPr lang="en-GB" dirty="0" err="1">
                <a:latin typeface="Calibri" panose="020F0502020204030204" pitchFamily="34" charset="0"/>
                <a:cs typeface="Calibri" panose="020F0502020204030204" pitchFamily="34" charset="0"/>
              </a:rPr>
              <a:t>peripherality</a:t>
            </a:r>
            <a:r>
              <a:rPr lang="en-GB" dirty="0">
                <a:latin typeface="Calibri" panose="020F0502020204030204" pitchFamily="34" charset="0"/>
                <a:cs typeface="Calibri" panose="020F0502020204030204" pitchFamily="34" charset="0"/>
              </a:rPr>
              <a:t> caused by poor transport infrastructure)</a:t>
            </a:r>
          </a:p>
          <a:p>
            <a:pPr>
              <a:spcAft>
                <a:spcPts val="4800"/>
              </a:spcAft>
            </a:pPr>
            <a:r>
              <a:rPr lang="en-GB" b="1" dirty="0">
                <a:latin typeface="Calibri" panose="020F0502020204030204" pitchFamily="34" charset="0"/>
                <a:cs typeface="Calibri" panose="020F0502020204030204" pitchFamily="34" charset="0"/>
              </a:rPr>
              <a:t>Areas with poor provision of, or access to, SGI </a:t>
            </a:r>
            <a:r>
              <a:rPr lang="en-GB" dirty="0">
                <a:latin typeface="Calibri" panose="020F0502020204030204" pitchFamily="34" charset="0"/>
                <a:cs typeface="Calibri" panose="020F0502020204030204" pitchFamily="34" charset="0"/>
              </a:rPr>
              <a:t>(Services of General Interest)</a:t>
            </a:r>
          </a:p>
          <a:p>
            <a:pPr>
              <a:spcAft>
                <a:spcPts val="4800"/>
              </a:spcAft>
            </a:pPr>
            <a:r>
              <a:rPr lang="en-GB" b="1" dirty="0">
                <a:latin typeface="Calibri" panose="020F0502020204030204" pitchFamily="34" charset="0"/>
                <a:cs typeface="Calibri" panose="020F0502020204030204" pitchFamily="34" charset="0"/>
              </a:rPr>
              <a:t>Areas with poor relational proximity </a:t>
            </a:r>
            <a:r>
              <a:rPr lang="en-GB" dirty="0">
                <a:latin typeface="Calibri" panose="020F0502020204030204" pitchFamily="34" charset="0"/>
                <a:cs typeface="Calibri" panose="020F0502020204030204" pitchFamily="34" charset="0"/>
              </a:rPr>
              <a:t>(non-geographical </a:t>
            </a:r>
            <a:r>
              <a:rPr lang="en-GB" dirty="0" err="1">
                <a:latin typeface="Calibri" panose="020F0502020204030204" pitchFamily="34" charset="0"/>
                <a:cs typeface="Calibri" panose="020F0502020204030204" pitchFamily="34" charset="0"/>
              </a:rPr>
              <a:t>peripherality</a:t>
            </a:r>
            <a:r>
              <a:rPr lang="en-GB" dirty="0">
                <a:latin typeface="Calibri" panose="020F0502020204030204" pitchFamily="34" charset="0"/>
                <a:cs typeface="Calibri" panose="020F0502020204030204" pitchFamily="34" charset="0"/>
              </a:rPr>
              <a:t> – caused by lack of interaction/poor relationships)</a:t>
            </a:r>
          </a:p>
        </p:txBody>
      </p:sp>
      <p:sp>
        <p:nvSpPr>
          <p:cNvPr id="7" name="Text Placeholder 6"/>
          <p:cNvSpPr>
            <a:spLocks noGrp="1"/>
          </p:cNvSpPr>
          <p:nvPr>
            <p:ph type="body" sz="quarter" idx="3"/>
          </p:nvPr>
        </p:nvSpPr>
        <p:spPr>
          <a:xfrm>
            <a:off x="6777148" y="888861"/>
            <a:ext cx="2757249" cy="432048"/>
          </a:xfrm>
        </p:spPr>
        <p:txBody>
          <a:bodyPr>
            <a:normAutofit lnSpcReduction="10000"/>
          </a:bodyPr>
          <a:lstStyle/>
          <a:p>
            <a:r>
              <a:rPr lang="en-GB" dirty="0">
                <a:latin typeface="Calibri" panose="020F0502020204030204" pitchFamily="34" charset="0"/>
                <a:cs typeface="Calibri" panose="020F0502020204030204" pitchFamily="34" charset="0"/>
              </a:rPr>
              <a:t>Process models…</a:t>
            </a:r>
          </a:p>
        </p:txBody>
      </p:sp>
      <p:pic>
        <p:nvPicPr>
          <p:cNvPr id="1026" name="Picture 2"/>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021853" y="1320910"/>
            <a:ext cx="3491473" cy="178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1878" y="2953094"/>
            <a:ext cx="3677808" cy="20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23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stretch>
            <a:fillRect/>
          </a:stretch>
        </p:blipFill>
        <p:spPr>
          <a:xfrm>
            <a:off x="5422260" y="3212977"/>
            <a:ext cx="5274310" cy="3467735"/>
          </a:xfrm>
          <a:prstGeom prst="rect">
            <a:avLst/>
          </a:prstGeom>
        </p:spPr>
      </p:pic>
      <p:sp>
        <p:nvSpPr>
          <p:cNvPr id="4" name="Title 3"/>
          <p:cNvSpPr>
            <a:spLocks noGrp="1"/>
          </p:cNvSpPr>
          <p:nvPr>
            <p:ph type="title"/>
          </p:nvPr>
        </p:nvSpPr>
        <p:spPr>
          <a:xfrm>
            <a:off x="1981200" y="624120"/>
            <a:ext cx="8229600" cy="576064"/>
          </a:xfrm>
        </p:spPr>
        <p:txBody>
          <a:bodyPr>
            <a:noAutofit/>
          </a:bodyPr>
          <a:lstStyle/>
          <a:p>
            <a:r>
              <a:rPr lang="en-GB" sz="3200" b="1" dirty="0">
                <a:solidFill>
                  <a:schemeClr val="accent2"/>
                </a:solidFill>
                <a:latin typeface="Corbel" panose="020B0503020204020204" pitchFamily="34" charset="0"/>
              </a:rPr>
              <a:t>What Processes Cause Them?</a:t>
            </a:r>
            <a:br>
              <a:rPr lang="en-GB" sz="3200" b="1" dirty="0">
                <a:solidFill>
                  <a:schemeClr val="accent2"/>
                </a:solidFill>
                <a:latin typeface="Corbel" panose="020B0503020204020204" pitchFamily="34" charset="0"/>
              </a:rPr>
            </a:br>
            <a:endParaRPr lang="en-GB" sz="2400" dirty="0">
              <a:latin typeface="Corbel" panose="020B0503020204020204" pitchFamily="34" charset="0"/>
            </a:endParaRPr>
          </a:p>
        </p:txBody>
      </p:sp>
      <p:sp>
        <p:nvSpPr>
          <p:cNvPr id="6" name="Content Placeholder 5"/>
          <p:cNvSpPr>
            <a:spLocks noGrp="1"/>
          </p:cNvSpPr>
          <p:nvPr>
            <p:ph sz="half" idx="2"/>
          </p:nvPr>
        </p:nvSpPr>
        <p:spPr>
          <a:xfrm>
            <a:off x="1775520" y="1268760"/>
            <a:ext cx="5040560" cy="3276364"/>
          </a:xfrm>
        </p:spPr>
        <p:txBody>
          <a:bodyPr>
            <a:normAutofit fontScale="85000" lnSpcReduction="20000"/>
          </a:bodyPr>
          <a:lstStyle/>
          <a:p>
            <a:pPr marL="457200" indent="-457200">
              <a:spcAft>
                <a:spcPts val="2400"/>
              </a:spcAft>
              <a:buFont typeface="+mj-lt"/>
              <a:buAutoNum type="arabicPeriod"/>
            </a:pPr>
            <a:r>
              <a:rPr lang="en-GB" dirty="0">
                <a:latin typeface="Calibri" panose="020F0502020204030204" pitchFamily="34" charset="0"/>
                <a:cs typeface="Calibri" panose="020F0502020204030204" pitchFamily="34" charset="0"/>
              </a:rPr>
              <a:t>Inner peripheries are usually </a:t>
            </a:r>
            <a:r>
              <a:rPr lang="en-GB" b="1" i="1" dirty="0">
                <a:latin typeface="Calibri" panose="020F0502020204030204" pitchFamily="34" charset="0"/>
                <a:cs typeface="Calibri" panose="020F0502020204030204" pitchFamily="34" charset="0"/>
              </a:rPr>
              <a:t>complex hybrids </a:t>
            </a:r>
            <a:r>
              <a:rPr lang="en-GB" dirty="0">
                <a:latin typeface="Calibri" panose="020F0502020204030204" pitchFamily="34" charset="0"/>
                <a:cs typeface="Calibri" panose="020F0502020204030204" pitchFamily="34" charset="0"/>
              </a:rPr>
              <a:t>of the three primary processes, embedded in a range of secondary marginalisation effects. </a:t>
            </a:r>
          </a:p>
          <a:p>
            <a:pPr marL="457200" indent="-457200">
              <a:spcAft>
                <a:spcPts val="5400"/>
              </a:spcAft>
              <a:buFont typeface="+mj-lt"/>
              <a:buAutoNum type="arabicPeriod"/>
            </a:pPr>
            <a:r>
              <a:rPr lang="en-GB" dirty="0">
                <a:latin typeface="Calibri" panose="020F0502020204030204" pitchFamily="34" charset="0"/>
                <a:cs typeface="Calibri" panose="020F0502020204030204" pitchFamily="34" charset="0"/>
              </a:rPr>
              <a:t>The key defining characteristic of an Inner Periphery is that its </a:t>
            </a:r>
            <a:r>
              <a:rPr lang="en-GB" b="1" i="1" dirty="0">
                <a:latin typeface="Calibri" panose="020F0502020204030204" pitchFamily="34" charset="0"/>
                <a:cs typeface="Calibri" panose="020F0502020204030204" pitchFamily="34" charset="0"/>
              </a:rPr>
              <a:t>territorial capital </a:t>
            </a:r>
            <a:r>
              <a:rPr lang="en-GB" dirty="0">
                <a:latin typeface="Calibri" panose="020F0502020204030204" pitchFamily="34" charset="0"/>
                <a:cs typeface="Calibri" panose="020F0502020204030204" pitchFamily="34" charset="0"/>
              </a:rPr>
              <a:t>suffers a deficit of </a:t>
            </a:r>
            <a:r>
              <a:rPr lang="en-GB" b="1" dirty="0">
                <a:solidFill>
                  <a:srgbClr val="FF0000"/>
                </a:solidFill>
                <a:latin typeface="Calibri" panose="020F0502020204030204" pitchFamily="34" charset="0"/>
                <a:cs typeface="Calibri" panose="020F0502020204030204" pitchFamily="34" charset="0"/>
              </a:rPr>
              <a:t>connectedness</a:t>
            </a:r>
            <a:r>
              <a:rPr lang="en-GB" dirty="0">
                <a:latin typeface="Calibri" panose="020F0502020204030204" pitchFamily="34" charset="0"/>
                <a:cs typeface="Calibri" panose="020F0502020204030204" pitchFamily="34" charset="0"/>
              </a:rPr>
              <a:t> (which can be manifest in many different forms)…</a:t>
            </a:r>
          </a:p>
        </p:txBody>
      </p:sp>
      <p:sp>
        <p:nvSpPr>
          <p:cNvPr id="5" name="TextBox 4">
            <a:extLst>
              <a:ext uri="{FF2B5EF4-FFF2-40B4-BE49-F238E27FC236}">
                <a16:creationId xmlns:a16="http://schemas.microsoft.com/office/drawing/2014/main" id="{0D2B9EB7-08B5-4E83-BBD1-A16AA00F4349}"/>
              </a:ext>
            </a:extLst>
          </p:cNvPr>
          <p:cNvSpPr txBox="1"/>
          <p:nvPr/>
        </p:nvSpPr>
        <p:spPr>
          <a:xfrm>
            <a:off x="437949" y="5665049"/>
            <a:ext cx="4141366" cy="800219"/>
          </a:xfrm>
          <a:prstGeom prst="rect">
            <a:avLst/>
          </a:prstGeom>
          <a:noFill/>
        </p:spPr>
        <p:txBody>
          <a:bodyPr wrap="square" rtlCol="0">
            <a:spAutoFit/>
          </a:bodyPr>
          <a:lstStyle/>
          <a:p>
            <a:r>
              <a:rPr lang="en-GB" sz="1400" dirty="0"/>
              <a:t>Source:</a:t>
            </a:r>
          </a:p>
          <a:p>
            <a:r>
              <a:rPr lang="en-GB" sz="1400" dirty="0"/>
              <a:t> Andrew </a:t>
            </a:r>
            <a:r>
              <a:rPr lang="en-GB" sz="1400" dirty="0" err="1"/>
              <a:t>Copus</a:t>
            </a:r>
            <a:r>
              <a:rPr lang="en-GB" sz="1400" dirty="0"/>
              <a:t>, </a:t>
            </a:r>
            <a:r>
              <a:rPr lang="en-GB" sz="1400" dirty="0" err="1"/>
              <a:t>NordRegio</a:t>
            </a:r>
            <a:endParaRPr lang="en-GB" sz="1400" dirty="0"/>
          </a:p>
          <a:p>
            <a:r>
              <a:rPr lang="en-GB" dirty="0">
                <a:hlinkClick r:id="rId4"/>
              </a:rPr>
              <a:t>https://www.espon.eu/inner-peripheries</a:t>
            </a:r>
            <a:r>
              <a:rPr lang="en-GB" dirty="0"/>
              <a:t>  </a:t>
            </a:r>
            <a:endParaRPr lang="fr-BE" dirty="0"/>
          </a:p>
        </p:txBody>
      </p:sp>
    </p:spTree>
    <p:extLst>
      <p:ext uri="{BB962C8B-B14F-4D97-AF65-F5344CB8AC3E}">
        <p14:creationId xmlns:p14="http://schemas.microsoft.com/office/powerpoint/2010/main" val="2441156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59bc4542-95a4-46f8-a0b1-d1dd263652a2" xsi:nil="true"/>
    <Gdynia xmlns="59bc4542-95a4-46f8-a0b1-d1dd263652a2">Gdynia</Gdynia>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B3B7F3A28A1842911455581821A162" ma:contentTypeVersion="3" ma:contentTypeDescription="Create a new document." ma:contentTypeScope="" ma:versionID="b99eba562b564fdffcdcf7ba157dbcb8">
  <xsd:schema xmlns:xsd="http://www.w3.org/2001/XMLSchema" xmlns:xs="http://www.w3.org/2001/XMLSchema" xmlns:p="http://schemas.microsoft.com/office/2006/metadata/properties" xmlns:ns1="http://schemas.microsoft.com/sharepoint/v3" xmlns:ns2="59bc4542-95a4-46f8-a0b1-d1dd263652a2" targetNamespace="http://schemas.microsoft.com/office/2006/metadata/properties" ma:root="true" ma:fieldsID="494fe04f44ec92e107794455929ce918" ns1:_="" ns2:_="">
    <xsd:import namespace="http://schemas.microsoft.com/sharepoint/v3"/>
    <xsd:import namespace="59bc4542-95a4-46f8-a0b1-d1dd263652a2"/>
    <xsd:element name="properties">
      <xsd:complexType>
        <xsd:sequence>
          <xsd:element name="documentManagement">
            <xsd:complexType>
              <xsd:all>
                <xsd:element ref="ns1:PublishingStartDate" minOccurs="0"/>
                <xsd:element ref="ns1:PublishingExpirationDate" minOccurs="0"/>
                <xsd:element ref="ns2:Gdynia"/>
                <xsd:element ref="ns2: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bc4542-95a4-46f8-a0b1-d1dd263652a2" elementFormDefault="qualified">
    <xsd:import namespace="http://schemas.microsoft.com/office/2006/documentManagement/types"/>
    <xsd:import namespace="http://schemas.microsoft.com/office/infopath/2007/PartnerControls"/>
    <xsd:element name="Gdynia" ma:index="10" ma:displayName="Gdynia" ma:default="Gdynia" ma:format="RadioButtons" ma:indexed="true" ma:internalName="Gdynia">
      <xsd:simpleType>
        <xsd:restriction base="dms:Choice">
          <xsd:enumeration value="Gdynia"/>
          <xsd:enumeration value="No Gdynia"/>
        </xsd:restriction>
      </xsd:simpleType>
    </xsd:element>
    <xsd:element name="Presentation" ma:index="11" nillable="true" ma:displayName="Presentation" ma:internalName="Present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17BBF-9682-41FF-B26A-DCC1401BE30D}"/>
</file>

<file path=customXml/itemProps2.xml><?xml version="1.0" encoding="utf-8"?>
<ds:datastoreItem xmlns:ds="http://schemas.openxmlformats.org/officeDocument/2006/customXml" ds:itemID="{57040483-0155-432D-8CB4-1A22C63206BA}"/>
</file>

<file path=customXml/itemProps3.xml><?xml version="1.0" encoding="utf-8"?>
<ds:datastoreItem xmlns:ds="http://schemas.openxmlformats.org/officeDocument/2006/customXml" ds:itemID="{FC1C727D-193D-47D4-A9B2-E8DF12D2F55C}"/>
</file>

<file path=docProps/app.xml><?xml version="1.0" encoding="utf-8"?>
<Properties xmlns="http://schemas.openxmlformats.org/officeDocument/2006/extended-properties" xmlns:vt="http://schemas.openxmlformats.org/officeDocument/2006/docPropsVTypes">
  <TotalTime>112</TotalTime>
  <Words>2400</Words>
  <Application>Microsoft Office PowerPoint</Application>
  <PresentationFormat>Widescreen</PresentationFormat>
  <Paragraphs>297</Paragraphs>
  <Slides>35</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American Typewriter</vt:lpstr>
      <vt:lpstr>Arial</vt:lpstr>
      <vt:lpstr>Avenir Book</vt:lpstr>
      <vt:lpstr>Calibri</vt:lpstr>
      <vt:lpstr>Calibri Light</vt:lpstr>
      <vt:lpstr>Corbel</vt:lpstr>
      <vt:lpstr>Courier New</vt:lpstr>
      <vt:lpstr>inherit</vt:lpstr>
      <vt:lpstr>Office Theme</vt:lpstr>
      <vt:lpstr>Rural revival – territorial perspectives</vt:lpstr>
      <vt:lpstr>Background</vt:lpstr>
      <vt:lpstr>Outline </vt:lpstr>
      <vt:lpstr>PowerPoint Presentation</vt:lpstr>
      <vt:lpstr>Rural population  change 2001-2011</vt:lpstr>
      <vt:lpstr>Spain: Population trends (1901-2011)</vt:lpstr>
      <vt:lpstr>Inner peripheries</vt:lpstr>
      <vt:lpstr>Descriptive models of periperalization processes</vt:lpstr>
      <vt:lpstr>What Processes Cause Them? </vt:lpstr>
      <vt:lpstr>OECD RURAL 3.0  Megatrends </vt:lpstr>
      <vt:lpstr>PowerPoint Presentation</vt:lpstr>
      <vt:lpstr>Policy agendas</vt:lpstr>
      <vt:lpstr>Do nothing and reverse the trend</vt:lpstr>
      <vt:lpstr>Mobilising endogenous resources</vt:lpstr>
      <vt:lpstr>Walking trails</vt:lpstr>
      <vt:lpstr>Social innovation and ICT</vt:lpstr>
      <vt:lpstr>Fostering ecosystem services and the green economy</vt:lpstr>
      <vt:lpstr>Spanish Strategic objectives against depopulation </vt:lpstr>
      <vt:lpstr>Integrated territorial investment</vt:lpstr>
      <vt:lpstr>PowerPoint Presentation</vt:lpstr>
      <vt:lpstr>PowerPoint Presentation</vt:lpstr>
      <vt:lpstr>Retaining and improving services</vt:lpstr>
      <vt:lpstr>PowerPoint Presentation</vt:lpstr>
      <vt:lpstr>PowerPoint Presentation</vt:lpstr>
      <vt:lpstr>Agrifood opportunities</vt:lpstr>
      <vt:lpstr>Overview</vt:lpstr>
      <vt:lpstr>Agro-food Products</vt:lpstr>
      <vt:lpstr>PowerPoint Presentation</vt:lpstr>
      <vt:lpstr>PowerPoint Presentation</vt:lpstr>
      <vt:lpstr>Festivals</vt:lpstr>
      <vt:lpstr>Social enterprise</vt:lpstr>
      <vt:lpstr>LINES OF THE ACTION PLAN OF CASTILLA Y LEÓN</vt:lpstr>
      <vt:lpstr>Some reflections</vt:lpstr>
      <vt:lpstr>Reflections 2</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revival – territorial perspectives</dc:title>
  <dc:creator>Richard Tuffs</dc:creator>
  <cp:lastModifiedBy>Richard Tuffs</cp:lastModifiedBy>
  <cp:revision>6</cp:revision>
  <dcterms:created xsi:type="dcterms:W3CDTF">2019-01-25T15:59:46Z</dcterms:created>
  <dcterms:modified xsi:type="dcterms:W3CDTF">2019-01-26T10:47:06Z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0x01010030B3B7F3A28A1842911455581821A162</vt:lpwstr>
  </property>
</Properties>
</file>